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4"/>
  </p:notesMasterIdLst>
  <p:sldIdLst>
    <p:sldId id="274" r:id="rId2"/>
    <p:sldId id="310" r:id="rId3"/>
    <p:sldId id="275" r:id="rId4"/>
    <p:sldId id="276" r:id="rId5"/>
    <p:sldId id="277" r:id="rId6"/>
    <p:sldId id="303" r:id="rId7"/>
    <p:sldId id="292" r:id="rId8"/>
    <p:sldId id="278" r:id="rId9"/>
    <p:sldId id="293" r:id="rId10"/>
    <p:sldId id="294" r:id="rId11"/>
    <p:sldId id="295" r:id="rId12"/>
    <p:sldId id="312" r:id="rId13"/>
    <p:sldId id="311" r:id="rId14"/>
    <p:sldId id="279" r:id="rId15"/>
    <p:sldId id="280" r:id="rId16"/>
    <p:sldId id="281" r:id="rId17"/>
    <p:sldId id="288" r:id="rId18"/>
    <p:sldId id="287" r:id="rId19"/>
    <p:sldId id="289" r:id="rId20"/>
    <p:sldId id="290" r:id="rId21"/>
    <p:sldId id="282" r:id="rId22"/>
    <p:sldId id="291" r:id="rId23"/>
    <p:sldId id="284" r:id="rId24"/>
    <p:sldId id="299" r:id="rId25"/>
    <p:sldId id="300" r:id="rId26"/>
    <p:sldId id="302" r:id="rId27"/>
    <p:sldId id="285" r:id="rId28"/>
    <p:sldId id="318" r:id="rId29"/>
    <p:sldId id="315" r:id="rId30"/>
    <p:sldId id="316" r:id="rId31"/>
    <p:sldId id="317" r:id="rId32"/>
    <p:sldId id="339" r:id="rId33"/>
    <p:sldId id="296" r:id="rId34"/>
    <p:sldId id="307" r:id="rId35"/>
    <p:sldId id="308" r:id="rId36"/>
    <p:sldId id="286" r:id="rId37"/>
    <p:sldId id="305" r:id="rId38"/>
    <p:sldId id="313" r:id="rId39"/>
    <p:sldId id="306" r:id="rId40"/>
    <p:sldId id="304" r:id="rId41"/>
    <p:sldId id="314" r:id="rId42"/>
    <p:sldId id="319" r:id="rId4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661" autoAdjust="0"/>
    <p:restoredTop sz="94614" autoAdjust="0"/>
  </p:normalViewPr>
  <p:slideViewPr>
    <p:cSldViewPr>
      <p:cViewPr varScale="1">
        <p:scale>
          <a:sx n="82" d="100"/>
          <a:sy n="82" d="100"/>
        </p:scale>
        <p:origin x="939" y="8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E21E15-C0D0-4351-B3F9-8DD2A6B35E86}" type="datetimeFigureOut">
              <a:rPr lang="zh-CN" altLang="en-US" smtClean="0"/>
              <a:t>2022/4/13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281918-FFFC-4FC9-A557-6C56D590E5AB}" type="slidenum">
              <a:rPr lang="zh-CN" altLang="en-US" smtClean="0"/>
              <a:t>‹#›</a:t>
            </a:fld>
            <a:endParaRPr lang="zh-CN" altLang="en-US"/>
          </a:p>
        </p:txBody>
      </p:sp>
    </p:spTree>
    <p:extLst>
      <p:ext uri="{BB962C8B-B14F-4D97-AF65-F5344CB8AC3E}">
        <p14:creationId xmlns:p14="http://schemas.microsoft.com/office/powerpoint/2010/main" val="387863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12</a:t>
            </a:fld>
            <a:endParaRPr lang="zh-CN" altLang="en-US"/>
          </a:p>
        </p:txBody>
      </p:sp>
    </p:spTree>
    <p:extLst>
      <p:ext uri="{BB962C8B-B14F-4D97-AF65-F5344CB8AC3E}">
        <p14:creationId xmlns:p14="http://schemas.microsoft.com/office/powerpoint/2010/main" val="953797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22</a:t>
            </a:fld>
            <a:endParaRPr lang="zh-CN" altLang="en-US"/>
          </a:p>
        </p:txBody>
      </p:sp>
    </p:spTree>
    <p:extLst>
      <p:ext uri="{BB962C8B-B14F-4D97-AF65-F5344CB8AC3E}">
        <p14:creationId xmlns:p14="http://schemas.microsoft.com/office/powerpoint/2010/main" val="18988805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29</a:t>
            </a:fld>
            <a:endParaRPr lang="zh-CN" altLang="en-US"/>
          </a:p>
        </p:txBody>
      </p:sp>
    </p:spTree>
    <p:extLst>
      <p:ext uri="{BB962C8B-B14F-4D97-AF65-F5344CB8AC3E}">
        <p14:creationId xmlns:p14="http://schemas.microsoft.com/office/powerpoint/2010/main" val="3427586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33</a:t>
            </a:fld>
            <a:endParaRPr lang="zh-CN" altLang="en-US"/>
          </a:p>
        </p:txBody>
      </p:sp>
    </p:spTree>
    <p:extLst>
      <p:ext uri="{BB962C8B-B14F-4D97-AF65-F5344CB8AC3E}">
        <p14:creationId xmlns:p14="http://schemas.microsoft.com/office/powerpoint/2010/main" val="1521390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矩形 2"/>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3517900" y="2013857"/>
            <a:ext cx="4826000" cy="1555200"/>
            <a:chOff x="2159000" y="2021114"/>
            <a:chExt cx="4826000" cy="1296000"/>
          </a:xfrm>
        </p:grpSpPr>
        <p:sp>
          <p:nvSpPr>
            <p:cNvPr id="4" name="矩形 3"/>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5500" b="1" spc="300" dirty="0">
                  <a:solidFill>
                    <a:srgbClr val="DDD2B5">
                      <a:lumMod val="40000"/>
                      <a:lumOff val="60000"/>
                    </a:srgbClr>
                  </a:solidFill>
                  <a:latin typeface="华文细黑" pitchFamily="2" charset="-122"/>
                  <a:ea typeface="华文细黑" pitchFamily="2" charset="-122"/>
                </a:rPr>
                <a:t>市场营销原理</a:t>
              </a:r>
            </a:p>
          </p:txBody>
        </p:sp>
        <p:sp>
          <p:nvSpPr>
            <p:cNvPr id="5" name="TextBox 4"/>
            <p:cNvSpPr txBox="1"/>
            <p:nvPr userDrawn="1"/>
          </p:nvSpPr>
          <p:spPr>
            <a:xfrm>
              <a:off x="2273300" y="2044700"/>
              <a:ext cx="4572000" cy="384721"/>
            </a:xfrm>
            <a:prstGeom prst="rect">
              <a:avLst/>
            </a:prstGeom>
            <a:noFill/>
          </p:spPr>
          <p:txBody>
            <a:bodyPr wrap="square" rtlCol="0">
              <a:spAutoFit/>
            </a:bodyPr>
            <a:lstStyle/>
            <a:p>
              <a:pPr algn="dist" eaLnBrk="0" fontAlgn="base" hangingPunct="0">
                <a:spcBef>
                  <a:spcPct val="0"/>
                </a:spcBef>
                <a:spcAft>
                  <a:spcPct val="0"/>
                </a:spcAft>
              </a:pPr>
              <a:r>
                <a:rPr lang="en-US" altLang="zh-CN" sz="2400" dirty="0">
                  <a:solidFill>
                    <a:srgbClr val="DDD2B5">
                      <a:lumMod val="40000"/>
                      <a:lumOff val="60000"/>
                    </a:srgbClr>
                  </a:solidFill>
                  <a:latin typeface="Bauhaus 93" pitchFamily="82" charset="0"/>
                </a:rPr>
                <a:t>PRINCIPLES OF MARKETING</a:t>
              </a:r>
              <a:endParaRPr lang="zh-CN" altLang="en-US" sz="2400" dirty="0">
                <a:solidFill>
                  <a:srgbClr val="DDD2B5">
                    <a:lumMod val="40000"/>
                    <a:lumOff val="60000"/>
                  </a:srgbClr>
                </a:solidFill>
                <a:latin typeface="Bauhaus 93" pitchFamily="82" charset="0"/>
              </a:endParaRPr>
            </a:p>
          </p:txBody>
        </p:sp>
      </p:grpSp>
      <p:sp>
        <p:nvSpPr>
          <p:cNvPr id="7" name="TextBox 6"/>
          <p:cNvSpPr txBox="1"/>
          <p:nvPr userDrawn="1"/>
        </p:nvSpPr>
        <p:spPr>
          <a:xfrm>
            <a:off x="6400800" y="3581400"/>
            <a:ext cx="2108200" cy="400110"/>
          </a:xfrm>
          <a:prstGeom prst="rect">
            <a:avLst/>
          </a:prstGeom>
          <a:noFill/>
        </p:spPr>
        <p:txBody>
          <a:bodyPr wrap="square" rtlCol="0">
            <a:spAutoFit/>
          </a:bodyPr>
          <a:lstStyle/>
          <a:p>
            <a:pPr algn="r" eaLnBrk="0" fontAlgn="base" hangingPunct="0">
              <a:spcBef>
                <a:spcPct val="0"/>
              </a:spcBef>
              <a:spcAft>
                <a:spcPct val="0"/>
              </a:spcAft>
            </a:pPr>
            <a:r>
              <a:rPr lang="zh-CN" altLang="en-US" sz="2000" dirty="0">
                <a:solidFill>
                  <a:srgbClr val="DDD2B5">
                    <a:lumMod val="40000"/>
                    <a:lumOff val="60000"/>
                  </a:srgbClr>
                </a:solidFill>
                <a:latin typeface="方正大标宋简体" pitchFamily="65" charset="-122"/>
                <a:ea typeface="方正大标宋简体" pitchFamily="65" charset="-122"/>
              </a:rPr>
              <a:t>（第</a:t>
            </a:r>
            <a:r>
              <a:rPr lang="en-US" altLang="zh-CN" sz="2000" b="1" dirty="0">
                <a:solidFill>
                  <a:srgbClr val="DDD2B5">
                    <a:lumMod val="40000"/>
                    <a:lumOff val="60000"/>
                  </a:srgbClr>
                </a:solidFill>
                <a:latin typeface="Bodoni MT Black" pitchFamily="18" charset="0"/>
                <a:ea typeface="方正大标宋简体" pitchFamily="65" charset="-122"/>
              </a:rPr>
              <a:t>13</a:t>
            </a:r>
            <a:r>
              <a:rPr lang="zh-CN" altLang="en-US" sz="2000" dirty="0">
                <a:solidFill>
                  <a:srgbClr val="DDD2B5">
                    <a:lumMod val="40000"/>
                    <a:lumOff val="60000"/>
                  </a:srgbClr>
                </a:solidFill>
                <a:latin typeface="方正大标宋简体" pitchFamily="65" charset="-122"/>
                <a:ea typeface="方正大标宋简体" pitchFamily="65" charset="-122"/>
              </a:rPr>
              <a:t>版）</a:t>
            </a:r>
          </a:p>
        </p:txBody>
      </p:sp>
      <p:sp>
        <p:nvSpPr>
          <p:cNvPr id="8" name="TextBox 7"/>
          <p:cNvSpPr txBox="1"/>
          <p:nvPr userDrawn="1"/>
        </p:nvSpPr>
        <p:spPr>
          <a:xfrm>
            <a:off x="1287463" y="4724401"/>
            <a:ext cx="6734175" cy="646331"/>
          </a:xfrm>
          <a:prstGeom prst="rect">
            <a:avLst/>
          </a:prstGeom>
          <a:noFill/>
        </p:spPr>
        <p:txBody>
          <a:bodyPr wrap="square" rtlCol="0">
            <a:spAutoFit/>
          </a:bodyPr>
          <a:lstStyle/>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sp>
        <p:nvSpPr>
          <p:cNvPr id="9" name="矩形 8"/>
          <p:cNvSpPr/>
          <p:nvPr userDrawn="1"/>
        </p:nvSpPr>
        <p:spPr>
          <a:xfrm>
            <a:off x="7755812" y="4689354"/>
            <a:ext cx="697627" cy="707886"/>
          </a:xfrm>
          <a:prstGeom prst="rect">
            <a:avLst/>
          </a:prstGeom>
        </p:spPr>
        <p:txBody>
          <a:bodyPr wrap="none">
            <a:spAutoFit/>
          </a:bodyPr>
          <a:lstStyle/>
          <a:p>
            <a:pPr algn="r" eaLnBrk="0" fontAlgn="base" hangingPunct="0">
              <a:spcBef>
                <a:spcPct val="0"/>
              </a:spcBef>
              <a:spcAft>
                <a:spcPct val="0"/>
              </a:spcAft>
              <a:defRPr/>
            </a:pPr>
            <a:r>
              <a:rPr lang="zh-CN" altLang="en-US" sz="4000" dirty="0">
                <a:solidFill>
                  <a:srgbClr val="DDD2B5">
                    <a:lumMod val="40000"/>
                    <a:lumOff val="60000"/>
                  </a:srgbClr>
                </a:solidFill>
                <a:latin typeface="方正大标宋简体" pitchFamily="65" charset="-122"/>
                <a:ea typeface="方正大标宋简体" pitchFamily="65" charset="-122"/>
              </a:rPr>
              <a:t>著</a:t>
            </a:r>
          </a:p>
        </p:txBody>
      </p:sp>
      <p:pic>
        <p:nvPicPr>
          <p:cNvPr id="1995777" name="Picture 1"/>
          <p:cNvPicPr>
            <a:picLocks noChangeAspect="1" noChangeArrowheads="1"/>
          </p:cNvPicPr>
          <p:nvPr userDrawn="1"/>
        </p:nvPicPr>
        <p:blipFill>
          <a:blip r:embed="rId2" cstate="print"/>
          <a:srcRect/>
          <a:stretch>
            <a:fillRect/>
          </a:stretch>
        </p:blipFill>
        <p:spPr bwMode="auto">
          <a:xfrm>
            <a:off x="292101" y="5745480"/>
            <a:ext cx="1178597" cy="838201"/>
          </a:xfrm>
          <a:prstGeom prst="rect">
            <a:avLst/>
          </a:prstGeom>
          <a:noFill/>
          <a:ln w="9525">
            <a:noFill/>
            <a:miter lim="800000"/>
            <a:headEnd/>
            <a:tailEnd/>
          </a:ln>
        </p:spPr>
      </p:pic>
    </p:spTree>
    <p:extLst>
      <p:ext uri="{BB962C8B-B14F-4D97-AF65-F5344CB8AC3E}">
        <p14:creationId xmlns:p14="http://schemas.microsoft.com/office/powerpoint/2010/main" val="84144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8664" y="273052"/>
            <a:ext cx="3094037" cy="1162050"/>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4089400" y="273050"/>
            <a:ext cx="4597400" cy="5853113"/>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728664" y="1435102"/>
            <a:ext cx="3094037" cy="4691063"/>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DA5C8F1-4B4A-4E32-BEFF-32C89B9DAD6A}" type="slidenum">
              <a:rPr lang="en-GB" altLang="en-GB"/>
              <a:pPr/>
              <a:t>‹#›</a:t>
            </a:fld>
            <a:endParaRPr lang="en-GB" altLang="en-GB"/>
          </a:p>
        </p:txBody>
      </p:sp>
    </p:spTree>
    <p:extLst>
      <p:ext uri="{BB962C8B-B14F-4D97-AF65-F5344CB8AC3E}">
        <p14:creationId xmlns:p14="http://schemas.microsoft.com/office/powerpoint/2010/main" val="161766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92166" y="612775"/>
            <a:ext cx="5486400" cy="4114800"/>
          </a:xfrm>
        </p:spPr>
        <p:txBody>
          <a:bodyPr/>
          <a:lstStyle>
            <a:lvl1pPr marL="0" indent="0">
              <a:buNone/>
              <a:defRPr sz="2800"/>
            </a:lvl1pPr>
            <a:lvl2pPr marL="405185" indent="0">
              <a:buNone/>
              <a:defRPr sz="2500"/>
            </a:lvl2pPr>
            <a:lvl3pPr marL="810372" indent="0">
              <a:buNone/>
              <a:defRPr sz="2100"/>
            </a:lvl3pPr>
            <a:lvl4pPr marL="1215556" indent="0">
              <a:buNone/>
              <a:defRPr sz="1800"/>
            </a:lvl4pPr>
            <a:lvl5pPr marL="1620741" indent="0">
              <a:buNone/>
              <a:defRPr sz="1800"/>
            </a:lvl5pPr>
            <a:lvl6pPr marL="2025928" indent="0">
              <a:buNone/>
              <a:defRPr sz="1800"/>
            </a:lvl6pPr>
            <a:lvl7pPr marL="2431112" indent="0">
              <a:buNone/>
              <a:defRPr sz="1800"/>
            </a:lvl7pPr>
            <a:lvl8pPr marL="2836298" indent="0">
              <a:buNone/>
              <a:defRPr sz="1800"/>
            </a:lvl8pPr>
            <a:lvl9pPr marL="3241484" indent="0">
              <a:buNone/>
              <a:defRPr sz="1800"/>
            </a:lvl9pPr>
          </a:lstStyle>
          <a:p>
            <a:endParaRPr lang="zh-CN" altLang="en-US"/>
          </a:p>
        </p:txBody>
      </p:sp>
      <p:sp>
        <p:nvSpPr>
          <p:cNvPr id="4" name="文本占位符 3"/>
          <p:cNvSpPr>
            <a:spLocks noGrp="1"/>
          </p:cNvSpPr>
          <p:nvPr>
            <p:ph type="body" sz="half" idx="2"/>
          </p:nvPr>
        </p:nvSpPr>
        <p:spPr>
          <a:xfrm>
            <a:off x="1792166" y="5367338"/>
            <a:ext cx="5486400" cy="804862"/>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BDC4F53-7AE1-4947-8A54-70A7022909AD}" type="slidenum">
              <a:rPr lang="en-GB" altLang="en-GB"/>
              <a:pPr/>
              <a:t>‹#›</a:t>
            </a:fld>
            <a:endParaRPr lang="en-GB" altLang="en-GB"/>
          </a:p>
        </p:txBody>
      </p:sp>
    </p:spTree>
    <p:extLst>
      <p:ext uri="{BB962C8B-B14F-4D97-AF65-F5344CB8AC3E}">
        <p14:creationId xmlns:p14="http://schemas.microsoft.com/office/powerpoint/2010/main" val="4090836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5AD8C51-29A5-49CD-8BDD-16905875B1C6}" type="slidenum">
              <a:rPr lang="en-GB" altLang="en-GB"/>
              <a:pPr/>
              <a:t>‹#›</a:t>
            </a:fld>
            <a:endParaRPr lang="en-GB" altLang="en-GB"/>
          </a:p>
        </p:txBody>
      </p:sp>
    </p:spTree>
    <p:extLst>
      <p:ext uri="{BB962C8B-B14F-4D97-AF65-F5344CB8AC3E}">
        <p14:creationId xmlns:p14="http://schemas.microsoft.com/office/powerpoint/2010/main" val="2538643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2671" y="358777"/>
            <a:ext cx="2120412" cy="5957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358777"/>
            <a:ext cx="5876194" cy="5957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17203405-9442-4584-9CEC-155151A9E301}" type="slidenum">
              <a:rPr lang="en-GB" altLang="en-GB"/>
              <a:pPr/>
              <a:t>‹#›</a:t>
            </a:fld>
            <a:endParaRPr lang="en-GB" altLang="en-GB"/>
          </a:p>
        </p:txBody>
      </p:sp>
    </p:spTree>
    <p:extLst>
      <p:ext uri="{BB962C8B-B14F-4D97-AF65-F5344CB8AC3E}">
        <p14:creationId xmlns:p14="http://schemas.microsoft.com/office/powerpoint/2010/main" val="235055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9301" y="358775"/>
            <a:ext cx="8073780" cy="619126"/>
          </a:xfrm>
        </p:spPr>
        <p:txBody>
          <a:bodyPr/>
          <a:lstStyle/>
          <a:p>
            <a:r>
              <a:rPr lang="zh-CN" altLang="en-US"/>
              <a:t>单击此处编辑母版标题样式</a:t>
            </a:r>
          </a:p>
        </p:txBody>
      </p:sp>
      <p:sp>
        <p:nvSpPr>
          <p:cNvPr id="3" name="内容占位符 2"/>
          <p:cNvSpPr>
            <a:spLocks noGrp="1"/>
          </p:cNvSpPr>
          <p:nvPr>
            <p:ph sz="half" idx="1"/>
          </p:nvPr>
        </p:nvSpPr>
        <p:spPr>
          <a:xfrm>
            <a:off x="762000" y="1308101"/>
            <a:ext cx="3732336"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quarter" idx="2"/>
          </p:nvPr>
        </p:nvSpPr>
        <p:spPr>
          <a:xfrm>
            <a:off x="4635012" y="1308100"/>
            <a:ext cx="4127988" cy="242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35012" y="3887789"/>
            <a:ext cx="4127988" cy="24288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0"/>
          </p:nvPr>
        </p:nvSpPr>
        <p:spPr>
          <a:xfrm>
            <a:off x="77668" y="6552200"/>
            <a:ext cx="238857" cy="169277"/>
          </a:xfrm>
        </p:spPr>
        <p:txBody>
          <a:bodyPr/>
          <a:lstStyle>
            <a:lvl1pPr>
              <a:defRPr/>
            </a:lvl1pPr>
          </a:lstStyle>
          <a:p>
            <a:fld id="{8950F835-3656-4093-9A46-E5D573F2FCCB}" type="slidenum">
              <a:rPr lang="en-GB" altLang="en-GB"/>
              <a:pPr/>
              <a:t>‹#›</a:t>
            </a:fld>
            <a:endParaRPr lang="en-GB" altLang="en-GB"/>
          </a:p>
        </p:txBody>
      </p:sp>
    </p:spTree>
    <p:extLst>
      <p:ext uri="{BB962C8B-B14F-4D97-AF65-F5344CB8AC3E}">
        <p14:creationId xmlns:p14="http://schemas.microsoft.com/office/powerpoint/2010/main" val="278019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23900" y="358775"/>
            <a:ext cx="8099181" cy="619126"/>
          </a:xfrm>
        </p:spPr>
        <p:txBody>
          <a:bodyPr/>
          <a:lstStyle/>
          <a:p>
            <a:r>
              <a:rPr lang="zh-CN" altLang="en-US"/>
              <a:t>单击此处编辑母版标题样式</a:t>
            </a:r>
          </a:p>
        </p:txBody>
      </p:sp>
      <p:sp>
        <p:nvSpPr>
          <p:cNvPr id="3" name="表格占位符 2"/>
          <p:cNvSpPr>
            <a:spLocks noGrp="1"/>
          </p:cNvSpPr>
          <p:nvPr>
            <p:ph type="tbl" idx="1"/>
          </p:nvPr>
        </p:nvSpPr>
        <p:spPr>
          <a:xfrm>
            <a:off x="728664" y="1308101"/>
            <a:ext cx="8034337" cy="5008564"/>
          </a:xfrm>
        </p:spPr>
        <p:txBody>
          <a:bodyPr/>
          <a:lstStyle/>
          <a:p>
            <a:endParaRPr lang="zh-CN" altLang="en-US"/>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9FCDB303-7AF7-4812-959E-21D604EC4A33}" type="slidenum">
              <a:rPr lang="en-GB" altLang="en-GB"/>
              <a:pPr/>
              <a:t>‹#›</a:t>
            </a:fld>
            <a:endParaRPr lang="en-GB" altLang="en-GB" dirty="0"/>
          </a:p>
        </p:txBody>
      </p:sp>
    </p:spTree>
    <p:extLst>
      <p:ext uri="{BB962C8B-B14F-4D97-AF65-F5344CB8AC3E}">
        <p14:creationId xmlns:p14="http://schemas.microsoft.com/office/powerpoint/2010/main" val="1011827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728663" y="358775"/>
            <a:ext cx="8094418" cy="619126"/>
          </a:xfrm>
        </p:spPr>
        <p:txBody>
          <a:bodyPr/>
          <a:lstStyle/>
          <a:p>
            <a:r>
              <a:rPr lang="zh-CN" altLang="en-US"/>
              <a:t>单击此处编辑母版标题样式</a:t>
            </a:r>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7BF3246D-B8A1-49D5-B48C-03E39EF4CC2B}" type="slidenum">
              <a:rPr lang="en-GB" altLang="en-GB"/>
              <a:pPr/>
              <a:t>‹#›</a:t>
            </a:fld>
            <a:endParaRPr lang="en-GB" altLang="en-GB"/>
          </a:p>
        </p:txBody>
      </p:sp>
      <p:grpSp>
        <p:nvGrpSpPr>
          <p:cNvPr id="5" name="组合 4"/>
          <p:cNvGrpSpPr/>
          <p:nvPr userDrawn="1"/>
        </p:nvGrpSpPr>
        <p:grpSpPr>
          <a:xfrm>
            <a:off x="1485900" y="5732443"/>
            <a:ext cx="1234440" cy="851233"/>
            <a:chOff x="1485900" y="4777035"/>
            <a:chExt cx="1234440" cy="709361"/>
          </a:xfrm>
        </p:grpSpPr>
        <p:grpSp>
          <p:nvGrpSpPr>
            <p:cNvPr id="6" name="组合 14"/>
            <p:cNvGrpSpPr/>
            <p:nvPr userDrawn="1"/>
          </p:nvGrpSpPr>
          <p:grpSpPr>
            <a:xfrm>
              <a:off x="1522214" y="4787895"/>
              <a:ext cx="1178597" cy="698501"/>
              <a:chOff x="1522214" y="4787895"/>
              <a:chExt cx="1178597" cy="698501"/>
            </a:xfrm>
          </p:grpSpPr>
          <p:pic>
            <p:nvPicPr>
              <p:cNvPr id="9"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0" name="TextBox 9"/>
              <p:cNvSpPr txBox="1"/>
              <p:nvPr userDrawn="1"/>
            </p:nvSpPr>
            <p:spPr>
              <a:xfrm>
                <a:off x="1542906" y="5181603"/>
                <a:ext cx="1128864" cy="205184"/>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sp>
            <p:nvSpPr>
              <p:cNvPr id="11" name="TextBox 10"/>
              <p:cNvSpPr txBox="1"/>
              <p:nvPr userDrawn="1"/>
            </p:nvSpPr>
            <p:spPr>
              <a:xfrm>
                <a:off x="1552431" y="4810126"/>
                <a:ext cx="1128864" cy="205184"/>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grpSp>
        <p:sp>
          <p:nvSpPr>
            <p:cNvPr id="7" name="TextBox 6"/>
            <p:cNvSpPr txBox="1"/>
            <p:nvPr userDrawn="1"/>
          </p:nvSpPr>
          <p:spPr>
            <a:xfrm>
              <a:off x="1485900" y="4777035"/>
              <a:ext cx="1188720" cy="256481"/>
            </a:xfrm>
            <a:prstGeom prst="rect">
              <a:avLst/>
            </a:prstGeom>
            <a:noFill/>
          </p:spPr>
          <p:txBody>
            <a:bodyPr wrap="square" rtlCol="0">
              <a:spAutoFit/>
            </a:bodyPr>
            <a:lstStyle/>
            <a:p>
              <a:pPr algn="dist" eaLnBrk="0" fontAlgn="base" hangingPunct="0">
                <a:spcBef>
                  <a:spcPct val="0"/>
                </a:spcBef>
                <a:spcAft>
                  <a:spcPct val="0"/>
                </a:spcAft>
              </a:pPr>
              <a:r>
                <a:rPr lang="en-US" altLang="zh-CN" sz="1400" b="1" spc="-150" dirty="0">
                  <a:solidFill>
                    <a:srgbClr val="FFFFFF"/>
                  </a:solidFill>
                  <a:latin typeface="Baskerville Old Face" pitchFamily="18" charset="0"/>
                  <a:ea typeface="Tahoma" pitchFamily="34" charset="0"/>
                  <a:cs typeface="Arial" pitchFamily="34" charset="0"/>
                </a:rPr>
                <a:t>SYSWIN-SZ</a:t>
              </a:r>
              <a:endParaRPr lang="zh-CN" altLang="en-US" sz="1400" b="1" spc="-150" dirty="0">
                <a:solidFill>
                  <a:srgbClr val="FFFFFF"/>
                </a:solidFill>
                <a:latin typeface="Baskerville Old Face" pitchFamily="18" charset="0"/>
                <a:ea typeface="Microsoft JhengHei" pitchFamily="34" charset="-120"/>
                <a:cs typeface="Arial" pitchFamily="34" charset="0"/>
              </a:endParaRPr>
            </a:p>
          </p:txBody>
        </p:sp>
        <p:sp>
          <p:nvSpPr>
            <p:cNvPr id="8" name="TextBox 7"/>
            <p:cNvSpPr txBox="1"/>
            <p:nvPr userDrawn="1"/>
          </p:nvSpPr>
          <p:spPr>
            <a:xfrm>
              <a:off x="1501140" y="5119935"/>
              <a:ext cx="1219200" cy="307777"/>
            </a:xfrm>
            <a:prstGeom prst="rect">
              <a:avLst/>
            </a:prstGeom>
            <a:noFill/>
          </p:spPr>
          <p:txBody>
            <a:bodyPr wrap="square" rtlCol="0">
              <a:spAutoFit/>
            </a:bodyPr>
            <a:lstStyle/>
            <a:p>
              <a:pPr algn="ctr" eaLnBrk="0" fontAlgn="base" hangingPunct="0">
                <a:spcBef>
                  <a:spcPct val="0"/>
                </a:spcBef>
                <a:spcAft>
                  <a:spcPct val="0"/>
                </a:spcAft>
              </a:pPr>
              <a:r>
                <a:rPr lang="en-US" altLang="zh-CN" sz="1800" b="1" dirty="0">
                  <a:solidFill>
                    <a:srgbClr val="FFFFFF"/>
                  </a:solidFill>
                  <a:latin typeface="Bell MT" pitchFamily="18" charset="0"/>
                </a:rPr>
                <a:t>Education</a:t>
              </a:r>
              <a:endParaRPr lang="zh-CN" altLang="en-US" sz="1800" b="1" dirty="0">
                <a:solidFill>
                  <a:srgbClr val="FFFFFF"/>
                </a:solidFill>
                <a:latin typeface="Bell MT" pitchFamily="18" charset="0"/>
              </a:endParaRPr>
            </a:p>
          </p:txBody>
        </p:sp>
      </p:grpSp>
    </p:spTree>
    <p:extLst>
      <p:ext uri="{BB962C8B-B14F-4D97-AF65-F5344CB8AC3E}">
        <p14:creationId xmlns:p14="http://schemas.microsoft.com/office/powerpoint/2010/main" val="403014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2483557" y="2142591"/>
            <a:ext cx="4047872" cy="2319250"/>
            <a:chOff x="1501140" y="4777033"/>
            <a:chExt cx="1219200" cy="709363"/>
          </a:xfrm>
        </p:grpSpPr>
        <p:grpSp>
          <p:nvGrpSpPr>
            <p:cNvPr id="7" name="组合 14"/>
            <p:cNvGrpSpPr/>
            <p:nvPr userDrawn="1"/>
          </p:nvGrpSpPr>
          <p:grpSpPr>
            <a:xfrm>
              <a:off x="1522214" y="4787895"/>
              <a:ext cx="1178597" cy="698501"/>
              <a:chOff x="1522214" y="4787895"/>
              <a:chExt cx="1178597" cy="698501"/>
            </a:xfrm>
          </p:grpSpPr>
          <p:pic>
            <p:nvPicPr>
              <p:cNvPr id="10"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1" name="TextBox 10"/>
              <p:cNvSpPr txBox="1"/>
              <p:nvPr userDrawn="1"/>
            </p:nvSpPr>
            <p:spPr>
              <a:xfrm>
                <a:off x="1542906" y="5181601"/>
                <a:ext cx="1128864" cy="178859"/>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sp>
            <p:nvSpPr>
              <p:cNvPr id="12" name="TextBox 11"/>
              <p:cNvSpPr txBox="1"/>
              <p:nvPr userDrawn="1"/>
            </p:nvSpPr>
            <p:spPr>
              <a:xfrm>
                <a:off x="1552431" y="4810124"/>
                <a:ext cx="1128864" cy="178859"/>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grpSp>
        <p:sp>
          <p:nvSpPr>
            <p:cNvPr id="8" name="TextBox 7"/>
            <p:cNvSpPr txBox="1"/>
            <p:nvPr userDrawn="1"/>
          </p:nvSpPr>
          <p:spPr>
            <a:xfrm>
              <a:off x="1512131" y="4777033"/>
              <a:ext cx="1188721" cy="254168"/>
            </a:xfrm>
            <a:prstGeom prst="rect">
              <a:avLst/>
            </a:prstGeom>
            <a:noFill/>
          </p:spPr>
          <p:txBody>
            <a:bodyPr wrap="square" rtlCol="0">
              <a:spAutoFit/>
            </a:bodyPr>
            <a:lstStyle/>
            <a:p>
              <a:pPr algn="ctr" eaLnBrk="0" fontAlgn="base" hangingPunct="0">
                <a:spcBef>
                  <a:spcPct val="0"/>
                </a:spcBef>
                <a:spcAft>
                  <a:spcPct val="0"/>
                </a:spcAft>
              </a:pPr>
              <a:r>
                <a:rPr lang="en-US" altLang="zh-CN" sz="4800" b="1" spc="300" dirty="0">
                  <a:solidFill>
                    <a:srgbClr val="FFFFFF"/>
                  </a:solidFill>
                  <a:latin typeface="Baskerville Old Face" pitchFamily="18" charset="0"/>
                  <a:ea typeface="Tahoma" pitchFamily="34" charset="0"/>
                  <a:cs typeface="Arial" pitchFamily="34" charset="0"/>
                </a:rPr>
                <a:t>SYSWIN-SZ</a:t>
              </a:r>
              <a:endParaRPr lang="zh-CN" altLang="en-US" sz="4800" b="1" spc="300" dirty="0">
                <a:solidFill>
                  <a:srgbClr val="FFFFFF"/>
                </a:solidFill>
                <a:latin typeface="Baskerville Old Face" pitchFamily="18" charset="0"/>
                <a:ea typeface="Microsoft JhengHei" pitchFamily="34" charset="-120"/>
                <a:cs typeface="Arial" pitchFamily="34" charset="0"/>
              </a:endParaRPr>
            </a:p>
          </p:txBody>
        </p:sp>
        <p:sp>
          <p:nvSpPr>
            <p:cNvPr id="9" name="TextBox 8"/>
            <p:cNvSpPr txBox="1"/>
            <p:nvPr userDrawn="1"/>
          </p:nvSpPr>
          <p:spPr>
            <a:xfrm>
              <a:off x="1501140" y="5119932"/>
              <a:ext cx="1219200" cy="310649"/>
            </a:xfrm>
            <a:prstGeom prst="rect">
              <a:avLst/>
            </a:prstGeom>
            <a:noFill/>
          </p:spPr>
          <p:txBody>
            <a:bodyPr wrap="square" rtlCol="0">
              <a:spAutoFit/>
            </a:bodyPr>
            <a:lstStyle/>
            <a:p>
              <a:pPr algn="ctr" eaLnBrk="0" fontAlgn="base" hangingPunct="0">
                <a:spcBef>
                  <a:spcPct val="0"/>
                </a:spcBef>
                <a:spcAft>
                  <a:spcPct val="0"/>
                </a:spcAft>
              </a:pPr>
              <a:r>
                <a:rPr lang="en-US" altLang="zh-CN" sz="6000" b="1" dirty="0">
                  <a:solidFill>
                    <a:srgbClr val="FFFFFF"/>
                  </a:solidFill>
                  <a:latin typeface="Bell MT" pitchFamily="18" charset="0"/>
                </a:rPr>
                <a:t>Education</a:t>
              </a:r>
              <a:endParaRPr lang="zh-CN" altLang="en-US" sz="6000" b="1" dirty="0">
                <a:solidFill>
                  <a:srgbClr val="FFFFFF"/>
                </a:solidFill>
                <a:latin typeface="Bell MT" pitchFamily="18" charset="0"/>
              </a:endParaRPr>
            </a:p>
          </p:txBody>
        </p:sp>
      </p:grpSp>
    </p:spTree>
    <p:extLst>
      <p:ext uri="{BB962C8B-B14F-4D97-AF65-F5344CB8AC3E}">
        <p14:creationId xmlns:p14="http://schemas.microsoft.com/office/powerpoint/2010/main" val="1221414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10608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3659250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2"/>
            <a:ext cx="7772400" cy="1362076"/>
          </a:xfrm>
        </p:spPr>
        <p:txBody>
          <a:bodyPr/>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22435" y="2906713"/>
            <a:ext cx="7772400" cy="1500187"/>
          </a:xfrm>
        </p:spPr>
        <p:txBody>
          <a:bodyPr anchor="b"/>
          <a:lstStyle>
            <a:lvl1pPr marL="0" indent="0">
              <a:buNone/>
              <a:defRPr sz="1800"/>
            </a:lvl1pPr>
            <a:lvl2pPr marL="405185" indent="0">
              <a:buNone/>
              <a:defRPr sz="1600"/>
            </a:lvl2pPr>
            <a:lvl3pPr marL="810372" indent="0">
              <a:buNone/>
              <a:defRPr sz="1400"/>
            </a:lvl3pPr>
            <a:lvl4pPr marL="1215556" indent="0">
              <a:buNone/>
              <a:defRPr sz="1200"/>
            </a:lvl4pPr>
            <a:lvl5pPr marL="1620741" indent="0">
              <a:buNone/>
              <a:defRPr sz="1200"/>
            </a:lvl5pPr>
            <a:lvl6pPr marL="2025928" indent="0">
              <a:buNone/>
              <a:defRPr sz="1200"/>
            </a:lvl6pPr>
            <a:lvl7pPr marL="2431112" indent="0">
              <a:buNone/>
              <a:defRPr sz="1200"/>
            </a:lvl7pPr>
            <a:lvl8pPr marL="2836298" indent="0">
              <a:buNone/>
              <a:defRPr sz="1200"/>
            </a:lvl8pPr>
            <a:lvl9pPr marL="3241484" indent="0">
              <a:buNone/>
              <a:defRPr sz="12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F5F69B3B-8579-45A4-9495-3AC6D32DDE3F}" type="slidenum">
              <a:rPr lang="en-GB" altLang="en-GB"/>
              <a:pPr/>
              <a:t>‹#›</a:t>
            </a:fld>
            <a:endParaRPr lang="en-GB" altLang="en-GB"/>
          </a:p>
        </p:txBody>
      </p:sp>
    </p:spTree>
    <p:extLst>
      <p:ext uri="{BB962C8B-B14F-4D97-AF65-F5344CB8AC3E}">
        <p14:creationId xmlns:p14="http://schemas.microsoft.com/office/powerpoint/2010/main" val="419438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8664" y="1308101"/>
            <a:ext cx="3765673"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35012" y="1308101"/>
            <a:ext cx="4127988"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灯片编号占位符 4"/>
          <p:cNvSpPr>
            <a:spLocks noGrp="1"/>
          </p:cNvSpPr>
          <p:nvPr>
            <p:ph type="sldNum" sz="quarter" idx="10"/>
          </p:nvPr>
        </p:nvSpPr>
        <p:spPr/>
        <p:txBody>
          <a:bodyPr/>
          <a:lstStyle>
            <a:lvl1pPr>
              <a:defRPr/>
            </a:lvl1pPr>
          </a:lstStyle>
          <a:p>
            <a:fld id="{C2E176ED-E0A0-4587-AAA0-343A855F6EA5}" type="slidenum">
              <a:rPr lang="en-GB" altLang="en-GB"/>
              <a:pPr/>
              <a:t>‹#›</a:t>
            </a:fld>
            <a:endParaRPr lang="en-GB" altLang="en-GB"/>
          </a:p>
        </p:txBody>
      </p:sp>
    </p:spTree>
    <p:extLst>
      <p:ext uri="{BB962C8B-B14F-4D97-AF65-F5344CB8AC3E}">
        <p14:creationId xmlns:p14="http://schemas.microsoft.com/office/powerpoint/2010/main" val="1843086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28663" y="274638"/>
            <a:ext cx="7958137" cy="1143000"/>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728663" y="1535115"/>
            <a:ext cx="3768603"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dirty="0"/>
              <a:t>单击此处编辑母版文本样式</a:t>
            </a:r>
          </a:p>
        </p:txBody>
      </p:sp>
      <p:sp>
        <p:nvSpPr>
          <p:cNvPr id="4" name="内容占位符 3"/>
          <p:cNvSpPr>
            <a:spLocks noGrp="1"/>
          </p:cNvSpPr>
          <p:nvPr>
            <p:ph sz="half" idx="2"/>
          </p:nvPr>
        </p:nvSpPr>
        <p:spPr>
          <a:xfrm>
            <a:off x="728663" y="2174875"/>
            <a:ext cx="3768603"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272" y="1535115"/>
            <a:ext cx="4041531"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645272" y="2174875"/>
            <a:ext cx="4041531"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2E5BE252-9EE8-4B09-AF78-D61117DB7AF1}" type="slidenum">
              <a:rPr lang="en-GB" altLang="en-GB"/>
              <a:pPr/>
              <a:t>‹#›</a:t>
            </a:fld>
            <a:endParaRPr lang="en-GB" altLang="en-GB"/>
          </a:p>
        </p:txBody>
      </p:sp>
    </p:spTree>
    <p:extLst>
      <p:ext uri="{BB962C8B-B14F-4D97-AF65-F5344CB8AC3E}">
        <p14:creationId xmlns:p14="http://schemas.microsoft.com/office/powerpoint/2010/main" val="26032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5" name="组合 4"/>
          <p:cNvGrpSpPr/>
          <p:nvPr userDrawn="1"/>
        </p:nvGrpSpPr>
        <p:grpSpPr>
          <a:xfrm>
            <a:off x="65316" y="1674223"/>
            <a:ext cx="2906712" cy="1005840"/>
            <a:chOff x="2159000" y="2021114"/>
            <a:chExt cx="4826000" cy="1296000"/>
          </a:xfrm>
        </p:grpSpPr>
        <p:sp>
          <p:nvSpPr>
            <p:cNvPr id="6" name="矩形 5"/>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3200" b="1" spc="300" dirty="0">
                  <a:solidFill>
                    <a:srgbClr val="DDD2B5">
                      <a:lumMod val="40000"/>
                      <a:lumOff val="60000"/>
                    </a:srgbClr>
                  </a:solidFill>
                  <a:latin typeface="华文细黑" pitchFamily="2" charset="-122"/>
                  <a:ea typeface="华文细黑" pitchFamily="2" charset="-122"/>
                </a:rPr>
                <a:t>市场营销原理</a:t>
              </a:r>
            </a:p>
          </p:txBody>
        </p:sp>
        <p:sp>
          <p:nvSpPr>
            <p:cNvPr id="7" name="TextBox 6"/>
            <p:cNvSpPr txBox="1"/>
            <p:nvPr userDrawn="1"/>
          </p:nvSpPr>
          <p:spPr>
            <a:xfrm>
              <a:off x="2273300" y="2044700"/>
              <a:ext cx="4572000" cy="396563"/>
            </a:xfrm>
            <a:prstGeom prst="rect">
              <a:avLst/>
            </a:prstGeom>
            <a:noFill/>
          </p:spPr>
          <p:txBody>
            <a:bodyPr wrap="square" rtlCol="0">
              <a:spAutoFit/>
            </a:bodyPr>
            <a:lstStyle/>
            <a:p>
              <a:pPr algn="dist" eaLnBrk="0" fontAlgn="base" hangingPunct="0">
                <a:spcBef>
                  <a:spcPct val="0"/>
                </a:spcBef>
                <a:spcAft>
                  <a:spcPct val="0"/>
                </a:spcAft>
              </a:pPr>
              <a:r>
                <a:rPr lang="en-US" altLang="zh-CN" sz="1400" dirty="0">
                  <a:solidFill>
                    <a:srgbClr val="DDD2B5">
                      <a:lumMod val="40000"/>
                      <a:lumOff val="60000"/>
                    </a:srgbClr>
                  </a:solidFill>
                  <a:latin typeface="Bauhaus 93" pitchFamily="82" charset="0"/>
                </a:rPr>
                <a:t>PRINCIPLES OF MARKETING</a:t>
              </a:r>
              <a:endParaRPr lang="zh-CN" altLang="en-US" sz="1400" dirty="0">
                <a:solidFill>
                  <a:srgbClr val="DDD2B5">
                    <a:lumMod val="40000"/>
                    <a:lumOff val="60000"/>
                  </a:srgbClr>
                </a:solidFill>
                <a:latin typeface="Bauhaus 93" pitchFamily="82" charset="0"/>
              </a:endParaRPr>
            </a:p>
          </p:txBody>
        </p:sp>
      </p:grpSp>
      <p:sp>
        <p:nvSpPr>
          <p:cNvPr id="9" name="TextBox 8"/>
          <p:cNvSpPr txBox="1"/>
          <p:nvPr userDrawn="1"/>
        </p:nvSpPr>
        <p:spPr>
          <a:xfrm>
            <a:off x="383030" y="3355357"/>
            <a:ext cx="2269698" cy="1200329"/>
          </a:xfrm>
          <a:prstGeom prst="rect">
            <a:avLst/>
          </a:prstGeom>
          <a:noFill/>
        </p:spPr>
        <p:txBody>
          <a:bodyPr wrap="square" rtlCol="0">
            <a:spAutoFit/>
          </a:bodyPr>
          <a:lstStyle/>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pic>
        <p:nvPicPr>
          <p:cNvPr id="11" name="Picture 1"/>
          <p:cNvPicPr>
            <a:picLocks noChangeAspect="1" noChangeArrowheads="1"/>
          </p:cNvPicPr>
          <p:nvPr userDrawn="1"/>
        </p:nvPicPr>
        <p:blipFill>
          <a:blip r:embed="rId2" cstate="print"/>
          <a:srcRect/>
          <a:stretch>
            <a:fillRect/>
          </a:stretch>
        </p:blipFill>
        <p:spPr bwMode="auto">
          <a:xfrm>
            <a:off x="50801" y="6073912"/>
            <a:ext cx="995363" cy="707888"/>
          </a:xfrm>
          <a:prstGeom prst="rect">
            <a:avLst/>
          </a:prstGeom>
          <a:noFill/>
          <a:ln w="9525">
            <a:noFill/>
            <a:miter lim="800000"/>
            <a:headEnd/>
            <a:tailEnd/>
          </a:ln>
        </p:spPr>
      </p:pic>
      <p:sp>
        <p:nvSpPr>
          <p:cNvPr id="12" name="标题 1"/>
          <p:cNvSpPr>
            <a:spLocks noGrp="1"/>
          </p:cNvSpPr>
          <p:nvPr>
            <p:ph type="title"/>
          </p:nvPr>
        </p:nvSpPr>
        <p:spPr>
          <a:xfrm>
            <a:off x="3855510" y="1667071"/>
            <a:ext cx="4627583" cy="2316900"/>
          </a:xfrm>
        </p:spPr>
        <p:txBody>
          <a:bodyPr/>
          <a:lstStyle>
            <a:lvl1pPr algn="r">
              <a:defRPr sz="3600" b="0">
                <a:solidFill>
                  <a:srgbClr val="FFFFFF"/>
                </a:solidFill>
                <a:latin typeface="方正大标宋简体" pitchFamily="2" charset="-122"/>
                <a:ea typeface="方正大标宋简体" pitchFamily="2" charset="-122"/>
              </a:defRPr>
            </a:lvl1pPr>
          </a:lstStyle>
          <a:p>
            <a:r>
              <a:rPr lang="zh-CN" altLang="en-US" dirty="0"/>
              <a:t>单击此处编辑母版标题样式</a:t>
            </a:r>
          </a:p>
        </p:txBody>
      </p:sp>
      <p:sp>
        <p:nvSpPr>
          <p:cNvPr id="14" name="内容占位符 2"/>
          <p:cNvSpPr>
            <a:spLocks noGrp="1"/>
          </p:cNvSpPr>
          <p:nvPr>
            <p:ph idx="1"/>
          </p:nvPr>
        </p:nvSpPr>
        <p:spPr>
          <a:xfrm>
            <a:off x="3868615" y="3975531"/>
            <a:ext cx="4614203" cy="2341134"/>
          </a:xfrm>
        </p:spPr>
        <p:txBody>
          <a:bodyPr/>
          <a:lstStyle>
            <a:lvl1pPr algn="r">
              <a:buFontTx/>
              <a:buNone/>
              <a:defRPr sz="1600">
                <a:solidFill>
                  <a:srgbClr val="FFFFFF"/>
                </a:solidFill>
                <a:latin typeface="方正大标宋简体" pitchFamily="2" charset="-122"/>
                <a:ea typeface="方正大标宋简体" pitchFamily="2" charset="-122"/>
              </a:defRPr>
            </a:lvl1pPr>
            <a:lvl2pPr algn="r">
              <a:buFontTx/>
              <a:buNone/>
              <a:defRPr sz="1600">
                <a:solidFill>
                  <a:srgbClr val="FFFFFF"/>
                </a:solidFill>
                <a:latin typeface="方正大标宋简体" pitchFamily="2" charset="-122"/>
                <a:ea typeface="方正大标宋简体" pitchFamily="2" charset="-122"/>
              </a:defRPr>
            </a:lvl2pPr>
            <a:lvl3pPr algn="r">
              <a:buFontTx/>
              <a:buNone/>
              <a:defRPr sz="1600">
                <a:solidFill>
                  <a:srgbClr val="FFFFFF"/>
                </a:solidFill>
                <a:latin typeface="方正大标宋简体" pitchFamily="2" charset="-122"/>
                <a:ea typeface="方正大标宋简体" pitchFamily="2" charset="-122"/>
              </a:defRPr>
            </a:lvl3pPr>
            <a:lvl4pPr algn="r">
              <a:buFontTx/>
              <a:buNone/>
              <a:defRPr sz="1600">
                <a:solidFill>
                  <a:srgbClr val="FFFFFF"/>
                </a:solidFill>
                <a:latin typeface="方正大标宋简体" pitchFamily="2" charset="-122"/>
                <a:ea typeface="方正大标宋简体" pitchFamily="2" charset="-122"/>
              </a:defRPr>
            </a:lvl4pPr>
            <a:lvl5pPr algn="r">
              <a:buFontTx/>
              <a:buNone/>
              <a:defRPr sz="1600">
                <a:solidFill>
                  <a:srgbClr val="FFFFFF"/>
                </a:solidFill>
                <a:latin typeface="方正大标宋简体" pitchFamily="2" charset="-122"/>
                <a:ea typeface="方正大标宋简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5" name="直接连接符 14"/>
          <p:cNvCxnSpPr/>
          <p:nvPr userDrawn="1"/>
        </p:nvCxnSpPr>
        <p:spPr bwMode="auto">
          <a:xfrm rot="5400000">
            <a:off x="-371511" y="3429001"/>
            <a:ext cx="6858001" cy="3"/>
          </a:xfrm>
          <a:prstGeom prst="line">
            <a:avLst/>
          </a:prstGeom>
          <a:solidFill>
            <a:schemeClr val="bg1"/>
          </a:solidFill>
          <a:ln w="19050" cap="flat" cmpd="dbl" algn="ctr">
            <a:solidFill>
              <a:schemeClr val="bg1"/>
            </a:solidFill>
            <a:prstDash val="sysDot"/>
            <a:round/>
            <a:headEnd type="none" w="med" len="med"/>
            <a:tailEnd type="none" w="med" len="med"/>
          </a:ln>
          <a:effectLst/>
        </p:spPr>
      </p:cxnSp>
    </p:spTree>
    <p:extLst>
      <p:ext uri="{BB962C8B-B14F-4D97-AF65-F5344CB8AC3E}">
        <p14:creationId xmlns:p14="http://schemas.microsoft.com/office/powerpoint/2010/main" val="82470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CF414DB5-798A-4D65-91F5-C61A9B56F532}" type="slidenum">
              <a:rPr lang="en-GB" altLang="en-GB"/>
              <a:pPr/>
              <a:t>‹#›</a:t>
            </a:fld>
            <a:endParaRPr lang="en-GB" altLang="en-GB"/>
          </a:p>
        </p:txBody>
      </p:sp>
    </p:spTree>
    <p:extLst>
      <p:ext uri="{BB962C8B-B14F-4D97-AF65-F5344CB8AC3E}">
        <p14:creationId xmlns:p14="http://schemas.microsoft.com/office/powerpoint/2010/main" val="316170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任意多边形 2"/>
          <p:cNvSpPr/>
          <p:nvPr userDrawn="1"/>
        </p:nvSpPr>
        <p:spPr bwMode="auto">
          <a:xfrm>
            <a:off x="620486" y="0"/>
            <a:ext cx="8523514" cy="6858000"/>
          </a:xfrm>
          <a:custGeom>
            <a:avLst/>
            <a:gdLst>
              <a:gd name="connsiteX0" fmla="*/ 0 w 8523514"/>
              <a:gd name="connsiteY0" fmla="*/ 0 h 5715000"/>
              <a:gd name="connsiteX1" fmla="*/ 8523514 w 8523514"/>
              <a:gd name="connsiteY1" fmla="*/ 0 h 5715000"/>
              <a:gd name="connsiteX2" fmla="*/ 8523514 w 8523514"/>
              <a:gd name="connsiteY2" fmla="*/ 5715000 h 5715000"/>
              <a:gd name="connsiteX3" fmla="*/ 0 w 8523514"/>
              <a:gd name="connsiteY3" fmla="*/ 5715000 h 5715000"/>
              <a:gd name="connsiteX4" fmla="*/ 0 w 8523514"/>
              <a:gd name="connsiteY4" fmla="*/ 0 h 571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3514" h="5715000">
                <a:moveTo>
                  <a:pt x="0" y="0"/>
                </a:moveTo>
                <a:lnTo>
                  <a:pt x="8523514" y="0"/>
                </a:lnTo>
                <a:lnTo>
                  <a:pt x="8523514" y="5715000"/>
                </a:lnTo>
                <a:lnTo>
                  <a:pt x="0" y="5715000"/>
                </a:lnTo>
                <a:lnTo>
                  <a:pt x="0" y="0"/>
                </a:lnTo>
                <a:close/>
              </a:path>
            </a:pathLst>
          </a:cu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2" name="灯片编号占位符 1"/>
          <p:cNvSpPr>
            <a:spLocks noGrp="1"/>
          </p:cNvSpPr>
          <p:nvPr>
            <p:ph type="sldNum" sz="quarter" idx="10"/>
          </p:nvPr>
        </p:nvSpPr>
        <p:spPr/>
        <p:txBody>
          <a:bodyPr/>
          <a:lstStyle>
            <a:lvl1pPr>
              <a:defRPr/>
            </a:lvl1pPr>
          </a:lstStyle>
          <a:p>
            <a:fld id="{1E22BD28-6EF5-4291-A5A9-A159F5998579}" type="slidenum">
              <a:rPr lang="en-GB" altLang="en-GB"/>
              <a:pPr/>
              <a:t>‹#›</a:t>
            </a:fld>
            <a:endParaRPr lang="en-GB" altLang="en-GB"/>
          </a:p>
        </p:txBody>
      </p:sp>
      <p:sp>
        <p:nvSpPr>
          <p:cNvPr id="4" name="TextBox 3"/>
          <p:cNvSpPr txBox="1"/>
          <p:nvPr userDrawn="1"/>
        </p:nvSpPr>
        <p:spPr>
          <a:xfrm>
            <a:off x="6264520" y="6518013"/>
            <a:ext cx="2879480" cy="297273"/>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en-US" altLang="zh-CN" sz="1000" b="1" dirty="0">
                <a:solidFill>
                  <a:srgbClr val="DDD2B5"/>
                </a:solidFill>
              </a:rPr>
              <a:t>PRINCIPLES OF MARKETING</a:t>
            </a:r>
            <a:r>
              <a:rPr lang="en-US" altLang="zh-CN" sz="1400" b="1" dirty="0">
                <a:solidFill>
                  <a:srgbClr val="9CD100"/>
                </a:solidFill>
              </a:rPr>
              <a:t>.</a:t>
            </a:r>
            <a:endParaRPr lang="zh-CN" altLang="en-US" sz="1000" b="1" dirty="0">
              <a:solidFill>
                <a:srgbClr val="9CD100"/>
              </a:solidFill>
            </a:endParaRPr>
          </a:p>
        </p:txBody>
      </p:sp>
      <p:sp>
        <p:nvSpPr>
          <p:cNvPr id="5" name="标题 1"/>
          <p:cNvSpPr>
            <a:spLocks noGrp="1"/>
          </p:cNvSpPr>
          <p:nvPr>
            <p:ph type="title"/>
          </p:nvPr>
        </p:nvSpPr>
        <p:spPr>
          <a:xfrm>
            <a:off x="725452" y="358775"/>
            <a:ext cx="8097629" cy="619126"/>
          </a:xfrm>
        </p:spPr>
        <p:txBody>
          <a:bodyPr/>
          <a:lstStyle/>
          <a:p>
            <a:r>
              <a:rPr lang="zh-CN" altLang="en-US"/>
              <a:t>单击此处编辑母版标题样式</a:t>
            </a:r>
          </a:p>
        </p:txBody>
      </p:sp>
      <p:sp>
        <p:nvSpPr>
          <p:cNvPr id="6" name="内容占位符 2"/>
          <p:cNvSpPr>
            <a:spLocks noGrp="1"/>
          </p:cNvSpPr>
          <p:nvPr>
            <p:ph idx="1"/>
          </p:nvPr>
        </p:nvSpPr>
        <p:spPr>
          <a:xfrm>
            <a:off x="935502" y="1308101"/>
            <a:ext cx="7827498"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35988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矩形 7"/>
          <p:cNvSpPr/>
          <p:nvPr userDrawn="1"/>
        </p:nvSpPr>
        <p:spPr bwMode="auto">
          <a:xfrm>
            <a:off x="0" y="0"/>
            <a:ext cx="9144000" cy="6858000"/>
          </a:xfrm>
          <a:prstGeom prst="rect">
            <a:avLst/>
          </a:prstGeom>
          <a:gradFill>
            <a:gsLst>
              <a:gs pos="15000">
                <a:schemeClr val="bg1"/>
              </a:gs>
              <a:gs pos="50000">
                <a:schemeClr val="bg1">
                  <a:lumMod val="40000"/>
                  <a:lumOff val="60000"/>
                </a:schemeClr>
              </a:gs>
              <a:gs pos="85000">
                <a:schemeClr val="bg1"/>
              </a:gs>
            </a:gsLst>
            <a:lin ang="5400000" scaled="0"/>
          </a:gra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9" name="矩形 8"/>
          <p:cNvSpPr/>
          <p:nvPr userDrawn="1"/>
        </p:nvSpPr>
        <p:spPr bwMode="auto">
          <a:xfrm>
            <a:off x="0" y="0"/>
            <a:ext cx="571500" cy="6858000"/>
          </a:xfrm>
          <a:prstGeom prst="rect">
            <a:avLst/>
          </a:prstGeom>
          <a:solidFill>
            <a:srgbClr val="990000"/>
          </a:solidFill>
          <a:ln w="6350" cap="flat" cmpd="sng" algn="ctr">
            <a:noFill/>
            <a:prstDash val="solid"/>
            <a:round/>
            <a:headEnd type="none" w="med" len="med"/>
            <a:tailEnd type="none" w="med" len="med"/>
          </a:ln>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sp>
        <p:nvSpPr>
          <p:cNvPr id="1413135" name="Rectangle 15"/>
          <p:cNvSpPr>
            <a:spLocks noGrp="1" noChangeArrowheads="1"/>
          </p:cNvSpPr>
          <p:nvPr>
            <p:ph type="sldNum" sz="quarter" idx="4"/>
          </p:nvPr>
        </p:nvSpPr>
        <p:spPr bwMode="auto">
          <a:xfrm>
            <a:off x="64968" y="6552201"/>
            <a:ext cx="443033" cy="169277"/>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lvl1pPr algn="ctr" eaLnBrk="1" hangingPunct="1">
              <a:defRPr sz="1100" b="1">
                <a:solidFill>
                  <a:srgbClr val="000000"/>
                </a:solidFill>
                <a:latin typeface="+mn-lt"/>
              </a:defRPr>
            </a:lvl1pPr>
          </a:lstStyle>
          <a:p>
            <a:pPr fontAlgn="base">
              <a:spcBef>
                <a:spcPct val="0"/>
              </a:spcBef>
              <a:spcAft>
                <a:spcPct val="0"/>
              </a:spcAft>
            </a:pPr>
            <a:fld id="{BE0D9C5B-8233-43AD-8B2A-8B7C493779E0}" type="slidenum">
              <a:rPr lang="en-GB" altLang="en-GB" smtClean="0"/>
              <a:pPr fontAlgn="base">
                <a:spcBef>
                  <a:spcPct val="0"/>
                </a:spcBef>
                <a:spcAft>
                  <a:spcPct val="0"/>
                </a:spcAft>
              </a:pPr>
              <a:t>‹#›</a:t>
            </a:fld>
            <a:endParaRPr lang="en-GB" altLang="en-GB"/>
          </a:p>
        </p:txBody>
      </p:sp>
      <p:sp>
        <p:nvSpPr>
          <p:cNvPr id="1413137" name="Rectangle 17"/>
          <p:cNvSpPr>
            <a:spLocks noGrp="1" noChangeArrowheads="1"/>
          </p:cNvSpPr>
          <p:nvPr>
            <p:ph type="title"/>
          </p:nvPr>
        </p:nvSpPr>
        <p:spPr bwMode="auto">
          <a:xfrm>
            <a:off x="725452" y="358775"/>
            <a:ext cx="8097629" cy="619126"/>
          </a:xfrm>
          <a:prstGeom prst="rect">
            <a:avLst/>
          </a:prstGeom>
          <a:noFill/>
          <a:ln w="9525">
            <a:noFill/>
            <a:miter lim="800000"/>
            <a:headEnd/>
            <a:tailEnd/>
          </a:ln>
          <a:effectLst/>
        </p:spPr>
        <p:txBody>
          <a:bodyPr vert="horz" wrap="square" lIns="82951" tIns="41476" rIns="82951" bIns="41476" numCol="1" anchor="t" anchorCtr="0" compatLnSpc="1">
            <a:prstTxWarp prst="textNoShape">
              <a:avLst/>
            </a:prstTxWarp>
          </a:bodyPr>
          <a:lstStyle/>
          <a:p>
            <a:pPr lvl="0"/>
            <a:r>
              <a:rPr lang="en-GB" altLang="en-GB" dirty="0"/>
              <a:t>Click to edit Master title style</a:t>
            </a:r>
          </a:p>
        </p:txBody>
      </p:sp>
      <p:sp>
        <p:nvSpPr>
          <p:cNvPr id="1413142" name="Rectangle 22"/>
          <p:cNvSpPr>
            <a:spLocks noGrp="1" noChangeArrowheads="1"/>
          </p:cNvSpPr>
          <p:nvPr>
            <p:ph type="body" idx="1"/>
          </p:nvPr>
        </p:nvSpPr>
        <p:spPr bwMode="auto">
          <a:xfrm>
            <a:off x="728664" y="1308101"/>
            <a:ext cx="8034337" cy="5008564"/>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ltLang="en-GB" dirty="0"/>
              <a:t>Click to edit Master text styles</a:t>
            </a:r>
          </a:p>
          <a:p>
            <a:pPr lvl="1"/>
            <a:r>
              <a:rPr lang="en-GB" altLang="en-GB" dirty="0"/>
              <a:t>Second level</a:t>
            </a:r>
          </a:p>
          <a:p>
            <a:pPr lvl="2"/>
            <a:r>
              <a:rPr lang="en-GB" altLang="en-GB" dirty="0"/>
              <a:t>Third level</a:t>
            </a:r>
          </a:p>
          <a:p>
            <a:pPr lvl="3"/>
            <a:r>
              <a:rPr lang="en-GB" altLang="en-GB" dirty="0"/>
              <a:t>Fourth level</a:t>
            </a:r>
          </a:p>
        </p:txBody>
      </p:sp>
      <p:sp>
        <p:nvSpPr>
          <p:cNvPr id="7" name="TextBox 6"/>
          <p:cNvSpPr txBox="1"/>
          <p:nvPr userDrawn="1"/>
        </p:nvSpPr>
        <p:spPr>
          <a:xfrm>
            <a:off x="7956376" y="6454983"/>
            <a:ext cx="879468" cy="266495"/>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zh-CN" altLang="en-US" sz="1200" b="1" dirty="0">
                <a:solidFill>
                  <a:srgbClr val="0066FF"/>
                </a:solidFill>
              </a:rPr>
              <a:t>汽车营销</a:t>
            </a:r>
            <a:endParaRPr lang="zh-CN" altLang="en-US" sz="1200" b="1" dirty="0">
              <a:solidFill>
                <a:srgbClr val="990000"/>
              </a:solidFill>
            </a:endParaRPr>
          </a:p>
        </p:txBody>
      </p:sp>
      <p:sp>
        <p:nvSpPr>
          <p:cNvPr id="10" name="矩形 9"/>
          <p:cNvSpPr/>
          <p:nvPr userDrawn="1"/>
        </p:nvSpPr>
        <p:spPr bwMode="auto">
          <a:xfrm>
            <a:off x="38100" y="1310641"/>
            <a:ext cx="419100" cy="2785110"/>
          </a:xfrm>
          <a:prstGeom prst="rect">
            <a:avLst/>
          </a:prstGeom>
          <a:noFill/>
          <a:ln w="3175" cap="flat" cmpd="sng" algn="ctr">
            <a:noFill/>
            <a:prstDash val="solid"/>
            <a:miter lim="800000"/>
            <a:headEnd type="none" w="med" len="med"/>
            <a:tailEnd type="none" w="med" len="med"/>
          </a:ln>
          <a:effectLst/>
        </p:spPr>
        <p:txBody>
          <a:bodyPr vert="eaVert"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2800" spc="300" dirty="0">
                <a:solidFill>
                  <a:srgbClr val="000000"/>
                </a:solidFill>
                <a:latin typeface="方正大黑简体" pitchFamily="65" charset="-122"/>
                <a:ea typeface="方正大黑简体" pitchFamily="65" charset="-122"/>
              </a:rPr>
              <a:t>汽车产品策略</a:t>
            </a:r>
            <a:endParaRPr lang="en-US" altLang="zh-CN" sz="2800" spc="300" dirty="0">
              <a:solidFill>
                <a:srgbClr val="000000"/>
              </a:solidFill>
              <a:latin typeface="方正大黑简体" pitchFamily="65" charset="-122"/>
              <a:ea typeface="方正大黑简体" pitchFamily="65" charset="-122"/>
            </a:endParaRPr>
          </a:p>
        </p:txBody>
      </p:sp>
    </p:spTree>
    <p:extLst>
      <p:ext uri="{BB962C8B-B14F-4D97-AF65-F5344CB8AC3E}">
        <p14:creationId xmlns:p14="http://schemas.microsoft.com/office/powerpoint/2010/main" val="463115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hdr="0" ftr="0" dt="0"/>
  <p:txStyles>
    <p:titleStyle>
      <a:lvl1pPr algn="l" rtl="0" fontAlgn="base">
        <a:lnSpc>
          <a:spcPct val="100000"/>
        </a:lnSpc>
        <a:spcBef>
          <a:spcPct val="0"/>
        </a:spcBef>
        <a:spcAft>
          <a:spcPct val="0"/>
        </a:spcAft>
        <a:defRPr sz="3000">
          <a:solidFill>
            <a:srgbClr val="C00000"/>
          </a:solidFill>
          <a:latin typeface="+mj-lt"/>
          <a:ea typeface="+mj-ea"/>
          <a:cs typeface="+mj-cs"/>
        </a:defRPr>
      </a:lvl1pPr>
      <a:lvl2pPr algn="l" rtl="0" fontAlgn="base">
        <a:lnSpc>
          <a:spcPts val="1861"/>
        </a:lnSpc>
        <a:spcBef>
          <a:spcPct val="0"/>
        </a:spcBef>
        <a:spcAft>
          <a:spcPct val="0"/>
        </a:spcAft>
        <a:defRPr sz="1800">
          <a:solidFill>
            <a:schemeClr val="tx1"/>
          </a:solidFill>
          <a:latin typeface="Verdana" pitchFamily="34" charset="0"/>
        </a:defRPr>
      </a:lvl2pPr>
      <a:lvl3pPr algn="l" rtl="0" fontAlgn="base">
        <a:lnSpc>
          <a:spcPts val="1861"/>
        </a:lnSpc>
        <a:spcBef>
          <a:spcPct val="0"/>
        </a:spcBef>
        <a:spcAft>
          <a:spcPct val="0"/>
        </a:spcAft>
        <a:defRPr sz="1800">
          <a:solidFill>
            <a:schemeClr val="tx1"/>
          </a:solidFill>
          <a:latin typeface="Verdana" pitchFamily="34" charset="0"/>
        </a:defRPr>
      </a:lvl3pPr>
      <a:lvl4pPr algn="l" rtl="0" fontAlgn="base">
        <a:lnSpc>
          <a:spcPts val="1861"/>
        </a:lnSpc>
        <a:spcBef>
          <a:spcPct val="0"/>
        </a:spcBef>
        <a:spcAft>
          <a:spcPct val="0"/>
        </a:spcAft>
        <a:defRPr sz="1800">
          <a:solidFill>
            <a:schemeClr val="tx1"/>
          </a:solidFill>
          <a:latin typeface="Verdana" pitchFamily="34" charset="0"/>
        </a:defRPr>
      </a:lvl4pPr>
      <a:lvl5pPr algn="l" rtl="0" fontAlgn="base">
        <a:lnSpc>
          <a:spcPts val="1861"/>
        </a:lnSpc>
        <a:spcBef>
          <a:spcPct val="0"/>
        </a:spcBef>
        <a:spcAft>
          <a:spcPct val="0"/>
        </a:spcAft>
        <a:defRPr sz="1800">
          <a:solidFill>
            <a:schemeClr val="tx1"/>
          </a:solidFill>
          <a:latin typeface="Verdana" pitchFamily="34" charset="0"/>
        </a:defRPr>
      </a:lvl5pPr>
      <a:lvl6pPr marL="405185" algn="l" rtl="0" fontAlgn="base">
        <a:lnSpc>
          <a:spcPts val="1861"/>
        </a:lnSpc>
        <a:spcBef>
          <a:spcPct val="0"/>
        </a:spcBef>
        <a:spcAft>
          <a:spcPct val="0"/>
        </a:spcAft>
        <a:defRPr sz="1800">
          <a:solidFill>
            <a:schemeClr val="tx1"/>
          </a:solidFill>
          <a:latin typeface="Verdana" pitchFamily="34" charset="0"/>
        </a:defRPr>
      </a:lvl6pPr>
      <a:lvl7pPr marL="810372" algn="l" rtl="0" fontAlgn="base">
        <a:lnSpc>
          <a:spcPts val="1861"/>
        </a:lnSpc>
        <a:spcBef>
          <a:spcPct val="0"/>
        </a:spcBef>
        <a:spcAft>
          <a:spcPct val="0"/>
        </a:spcAft>
        <a:defRPr sz="1800">
          <a:solidFill>
            <a:schemeClr val="tx1"/>
          </a:solidFill>
          <a:latin typeface="Verdana" pitchFamily="34" charset="0"/>
        </a:defRPr>
      </a:lvl7pPr>
      <a:lvl8pPr marL="1215556" algn="l" rtl="0" fontAlgn="base">
        <a:lnSpc>
          <a:spcPts val="1861"/>
        </a:lnSpc>
        <a:spcBef>
          <a:spcPct val="0"/>
        </a:spcBef>
        <a:spcAft>
          <a:spcPct val="0"/>
        </a:spcAft>
        <a:defRPr sz="1800">
          <a:solidFill>
            <a:schemeClr val="tx1"/>
          </a:solidFill>
          <a:latin typeface="Verdana" pitchFamily="34" charset="0"/>
        </a:defRPr>
      </a:lvl8pPr>
      <a:lvl9pPr marL="1620741" algn="l" rtl="0" fontAlgn="base">
        <a:lnSpc>
          <a:spcPts val="1861"/>
        </a:lnSpc>
        <a:spcBef>
          <a:spcPct val="0"/>
        </a:spcBef>
        <a:spcAft>
          <a:spcPct val="0"/>
        </a:spcAft>
        <a:defRPr sz="1800">
          <a:solidFill>
            <a:schemeClr val="tx1"/>
          </a:solidFill>
          <a:latin typeface="Verdana" pitchFamily="34" charset="0"/>
        </a:defRPr>
      </a:lvl9pPr>
    </p:titleStyle>
    <p:body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p:bodyStyle>
    <p:otherStyle>
      <a:defPPr>
        <a:defRPr lang="zh-CN"/>
      </a:defPPr>
      <a:lvl1pPr marL="0" algn="l" defTabSz="810372" rtl="0" eaLnBrk="1" latinLnBrk="0" hangingPunct="1">
        <a:defRPr sz="1600" kern="1200">
          <a:solidFill>
            <a:schemeClr val="tx1"/>
          </a:solidFill>
          <a:latin typeface="+mn-lt"/>
          <a:ea typeface="+mn-ea"/>
          <a:cs typeface="+mn-cs"/>
        </a:defRPr>
      </a:lvl1pPr>
      <a:lvl2pPr marL="405185" algn="l" defTabSz="810372" rtl="0" eaLnBrk="1" latinLnBrk="0" hangingPunct="1">
        <a:defRPr sz="1600" kern="1200">
          <a:solidFill>
            <a:schemeClr val="tx1"/>
          </a:solidFill>
          <a:latin typeface="+mn-lt"/>
          <a:ea typeface="+mn-ea"/>
          <a:cs typeface="+mn-cs"/>
        </a:defRPr>
      </a:lvl2pPr>
      <a:lvl3pPr marL="810372" algn="l" defTabSz="810372" rtl="0" eaLnBrk="1" latinLnBrk="0" hangingPunct="1">
        <a:defRPr sz="1600" kern="1200">
          <a:solidFill>
            <a:schemeClr val="tx1"/>
          </a:solidFill>
          <a:latin typeface="+mn-lt"/>
          <a:ea typeface="+mn-ea"/>
          <a:cs typeface="+mn-cs"/>
        </a:defRPr>
      </a:lvl3pPr>
      <a:lvl4pPr marL="1215556" algn="l" defTabSz="810372" rtl="0" eaLnBrk="1" latinLnBrk="0" hangingPunct="1">
        <a:defRPr sz="1600" kern="1200">
          <a:solidFill>
            <a:schemeClr val="tx1"/>
          </a:solidFill>
          <a:latin typeface="+mn-lt"/>
          <a:ea typeface="+mn-ea"/>
          <a:cs typeface="+mn-cs"/>
        </a:defRPr>
      </a:lvl4pPr>
      <a:lvl5pPr marL="1620741" algn="l" defTabSz="810372" rtl="0" eaLnBrk="1" latinLnBrk="0" hangingPunct="1">
        <a:defRPr sz="1600" kern="1200">
          <a:solidFill>
            <a:schemeClr val="tx1"/>
          </a:solidFill>
          <a:latin typeface="+mn-lt"/>
          <a:ea typeface="+mn-ea"/>
          <a:cs typeface="+mn-cs"/>
        </a:defRPr>
      </a:lvl5pPr>
      <a:lvl6pPr marL="2025928" algn="l" defTabSz="810372" rtl="0" eaLnBrk="1" latinLnBrk="0" hangingPunct="1">
        <a:defRPr sz="1600" kern="1200">
          <a:solidFill>
            <a:schemeClr val="tx1"/>
          </a:solidFill>
          <a:latin typeface="+mn-lt"/>
          <a:ea typeface="+mn-ea"/>
          <a:cs typeface="+mn-cs"/>
        </a:defRPr>
      </a:lvl6pPr>
      <a:lvl7pPr marL="2431112" algn="l" defTabSz="810372" rtl="0" eaLnBrk="1" latinLnBrk="0" hangingPunct="1">
        <a:defRPr sz="1600" kern="1200">
          <a:solidFill>
            <a:schemeClr val="tx1"/>
          </a:solidFill>
          <a:latin typeface="+mn-lt"/>
          <a:ea typeface="+mn-ea"/>
          <a:cs typeface="+mn-cs"/>
        </a:defRPr>
      </a:lvl7pPr>
      <a:lvl8pPr marL="2836298" algn="l" defTabSz="810372" rtl="0" eaLnBrk="1" latinLnBrk="0" hangingPunct="1">
        <a:defRPr sz="1600" kern="1200">
          <a:solidFill>
            <a:schemeClr val="tx1"/>
          </a:solidFill>
          <a:latin typeface="+mn-lt"/>
          <a:ea typeface="+mn-ea"/>
          <a:cs typeface="+mn-cs"/>
        </a:defRPr>
      </a:lvl8pPr>
      <a:lvl9pPr marL="3241484" algn="l" defTabSz="8103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image" Target="../media/image8.wmf"/><Relationship Id="rId7" Type="http://schemas.openxmlformats.org/officeDocument/2006/relationships/image" Target="../media/image10.wmf"/><Relationship Id="rId2" Type="http://schemas.openxmlformats.org/officeDocument/2006/relationships/oleObject" Target="../embeddings/oleObject1.bin"/><Relationship Id="rId1" Type="http://schemas.openxmlformats.org/officeDocument/2006/relationships/slideLayout" Target="../slideLayouts/slideLayout3.xml"/><Relationship Id="rId6" Type="http://schemas.openxmlformats.org/officeDocument/2006/relationships/oleObject" Target="../embeddings/oleObject3.bin"/><Relationship Id="rId5" Type="http://schemas.openxmlformats.org/officeDocument/2006/relationships/image" Target="../media/image9.wmf"/><Relationship Id="rId4" Type="http://schemas.openxmlformats.org/officeDocument/2006/relationships/oleObject" Target="../embeddings/oleObject2.bin"/><Relationship Id="rId9" Type="http://schemas.openxmlformats.org/officeDocument/2006/relationships/image" Target="../media/image11.w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微软雅黑" panose="020B0503020204020204" pitchFamily="34" charset="-122"/>
                <a:ea typeface="微软雅黑" panose="020B0503020204020204" pitchFamily="34" charset="-122"/>
              </a:rPr>
              <a:t>7.1  </a:t>
            </a:r>
            <a:r>
              <a:rPr lang="zh-CN" altLang="en-US" dirty="0">
                <a:latin typeface="微软雅黑" panose="020B0503020204020204" pitchFamily="34" charset="-122"/>
                <a:ea typeface="微软雅黑" panose="020B0503020204020204" pitchFamily="34" charset="-122"/>
              </a:rPr>
              <a:t>汽车产品的整体概念</a:t>
            </a:r>
          </a:p>
        </p:txBody>
      </p:sp>
      <p:sp>
        <p:nvSpPr>
          <p:cNvPr id="3" name="内容占位符 2"/>
          <p:cNvSpPr>
            <a:spLocks noGrp="1"/>
          </p:cNvSpPr>
          <p:nvPr>
            <p:ph idx="1"/>
          </p:nvPr>
        </p:nvSpPr>
        <p:spPr>
          <a:xfrm>
            <a:off x="718281" y="1031367"/>
            <a:ext cx="7814159" cy="1533538"/>
          </a:xfrm>
        </p:spPr>
        <p:txBody>
          <a:bodyPr/>
          <a:lstStyle/>
          <a:p>
            <a:pPr>
              <a:lnSpc>
                <a:spcPct val="150000"/>
              </a:lnSpc>
            </a:pPr>
            <a:r>
              <a:rPr lang="en-US" altLang="zh-CN" sz="2400" dirty="0">
                <a:latin typeface="微软雅黑" panose="020B0503020204020204" pitchFamily="34" charset="-122"/>
                <a:ea typeface="微软雅黑" panose="020B0503020204020204" pitchFamily="34" charset="-122"/>
              </a:rPr>
              <a:t>7.1.1</a:t>
            </a:r>
            <a:r>
              <a:rPr lang="zh-CN" altLang="en-US" sz="2400" dirty="0">
                <a:latin typeface="微软雅黑" panose="020B0503020204020204" pitchFamily="34" charset="-122"/>
                <a:ea typeface="微软雅黑" panose="020B0503020204020204" pitchFamily="34" charset="-122"/>
              </a:rPr>
              <a:t>产品的整体概念</a:t>
            </a:r>
          </a:p>
          <a:p>
            <a:pPr>
              <a:lnSpc>
                <a:spcPct val="150000"/>
              </a:lnSpc>
            </a:pPr>
            <a:r>
              <a:rPr lang="zh-CN" altLang="en-US" sz="2400" dirty="0">
                <a:latin typeface="微软雅黑" panose="020B0503020204020204" pitchFamily="34" charset="-122"/>
                <a:ea typeface="微软雅黑" panose="020B0503020204020204" pitchFamily="34" charset="-122"/>
              </a:rPr>
              <a:t>从内涵上看，产品从有形实物产品扩大到服务、人员、地点、组织和观念。从外延上看，</a:t>
            </a:r>
            <a:r>
              <a:rPr lang="zh-CN" altLang="en-US" sz="2400" dirty="0">
                <a:solidFill>
                  <a:srgbClr val="C00000"/>
                </a:solidFill>
                <a:latin typeface="微软雅黑" panose="020B0503020204020204" pitchFamily="34" charset="-122"/>
                <a:ea typeface="微软雅黑" panose="020B0503020204020204" pitchFamily="34" charset="-122"/>
              </a:rPr>
              <a:t>产品从核心产品向形式产品、附加产品拓展，这就是汽车产品的整体概念。</a:t>
            </a:r>
            <a:endParaRPr lang="zh-CN" altLang="en-US" sz="2400"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a:t>
            </a:fld>
            <a:endParaRPr lang="en-GB" altLang="en-GB"/>
          </a:p>
        </p:txBody>
      </p:sp>
      <p:sp>
        <p:nvSpPr>
          <p:cNvPr id="5" name="矩形 4"/>
          <p:cNvSpPr/>
          <p:nvPr/>
        </p:nvSpPr>
        <p:spPr>
          <a:xfrm>
            <a:off x="715424" y="3645024"/>
            <a:ext cx="7879830" cy="1688732"/>
          </a:xfrm>
          <a:prstGeom prst="rect">
            <a:avLst/>
          </a:prstGeom>
        </p:spPr>
        <p:txBody>
          <a:bodyPr wrap="square">
            <a:spAutoFit/>
          </a:bodyPr>
          <a:lstStyle/>
          <a:p>
            <a:pPr>
              <a:lnSpc>
                <a:spcPct val="150000"/>
              </a:lnSpc>
            </a:pPr>
            <a:r>
              <a:rPr lang="zh-CN" altLang="en-US" sz="2400" dirty="0">
                <a:solidFill>
                  <a:srgbClr val="000000"/>
                </a:solidFill>
                <a:latin typeface="微软雅黑" panose="020B0503020204020204" pitchFamily="34" charset="-122"/>
                <a:ea typeface="微软雅黑" panose="020B0503020204020204" pitchFamily="34" charset="-122"/>
              </a:rPr>
              <a:t>对于汽车产品来说，它是指向汽车市场提供的能够满足汽车消费者某种欲望和需要的所有事物， 包括汽车产品、汽车服务、汽车保险等。</a:t>
            </a:r>
          </a:p>
        </p:txBody>
      </p:sp>
    </p:spTree>
    <p:extLst>
      <p:ext uri="{BB962C8B-B14F-4D97-AF65-F5344CB8AC3E}">
        <p14:creationId xmlns:p14="http://schemas.microsoft.com/office/powerpoint/2010/main" val="694339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成熟期的汽车营销策略</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10</a:t>
            </a:fld>
            <a:endParaRPr lang="en-GB" altLang="en-GB"/>
          </a:p>
        </p:txBody>
      </p:sp>
      <p:sp>
        <p:nvSpPr>
          <p:cNvPr id="6" name="Freeform 5"/>
          <p:cNvSpPr>
            <a:spLocks noEditPoints="1"/>
          </p:cNvSpPr>
          <p:nvPr/>
        </p:nvSpPr>
        <p:spPr bwMode="gray">
          <a:xfrm>
            <a:off x="1187450" y="2324101"/>
            <a:ext cx="5943600" cy="3868738"/>
          </a:xfrm>
          <a:custGeom>
            <a:avLst/>
            <a:gdLst>
              <a:gd name="T0" fmla="*/ 1092 w 2820"/>
              <a:gd name="T1" fmla="*/ 50 h 2912"/>
              <a:gd name="T2" fmla="*/ 822 w 2820"/>
              <a:gd name="T3" fmla="*/ 168 h 2912"/>
              <a:gd name="T4" fmla="*/ 594 w 2820"/>
              <a:gd name="T5" fmla="*/ 300 h 2912"/>
              <a:gd name="T6" fmla="*/ 406 w 2820"/>
              <a:gd name="T7" fmla="*/ 446 h 2912"/>
              <a:gd name="T8" fmla="*/ 254 w 2820"/>
              <a:gd name="T9" fmla="*/ 604 h 2912"/>
              <a:gd name="T10" fmla="*/ 140 w 2820"/>
              <a:gd name="T11" fmla="*/ 772 h 2912"/>
              <a:gd name="T12" fmla="*/ 60 w 2820"/>
              <a:gd name="T13" fmla="*/ 944 h 2912"/>
              <a:gd name="T14" fmla="*/ 14 w 2820"/>
              <a:gd name="T15" fmla="*/ 1122 h 2912"/>
              <a:gd name="T16" fmla="*/ 0 w 2820"/>
              <a:gd name="T17" fmla="*/ 1300 h 2912"/>
              <a:gd name="T18" fmla="*/ 18 w 2820"/>
              <a:gd name="T19" fmla="*/ 1476 h 2912"/>
              <a:gd name="T20" fmla="*/ 64 w 2820"/>
              <a:gd name="T21" fmla="*/ 1650 h 2912"/>
              <a:gd name="T22" fmla="*/ 138 w 2820"/>
              <a:gd name="T23" fmla="*/ 1818 h 2912"/>
              <a:gd name="T24" fmla="*/ 238 w 2820"/>
              <a:gd name="T25" fmla="*/ 1978 h 2912"/>
              <a:gd name="T26" fmla="*/ 364 w 2820"/>
              <a:gd name="T27" fmla="*/ 2126 h 2912"/>
              <a:gd name="T28" fmla="*/ 512 w 2820"/>
              <a:gd name="T29" fmla="*/ 2262 h 2912"/>
              <a:gd name="T30" fmla="*/ 684 w 2820"/>
              <a:gd name="T31" fmla="*/ 2382 h 2912"/>
              <a:gd name="T32" fmla="*/ 874 w 2820"/>
              <a:gd name="T33" fmla="*/ 2484 h 2912"/>
              <a:gd name="T34" fmla="*/ 1086 w 2820"/>
              <a:gd name="T35" fmla="*/ 2564 h 2912"/>
              <a:gd name="T36" fmla="*/ 1314 w 2820"/>
              <a:gd name="T37" fmla="*/ 2622 h 2912"/>
              <a:gd name="T38" fmla="*/ 1558 w 2820"/>
              <a:gd name="T39" fmla="*/ 2654 h 2912"/>
              <a:gd name="T40" fmla="*/ 1818 w 2820"/>
              <a:gd name="T41" fmla="*/ 2658 h 2912"/>
              <a:gd name="T42" fmla="*/ 2090 w 2820"/>
              <a:gd name="T43" fmla="*/ 2632 h 2912"/>
              <a:gd name="T44" fmla="*/ 2374 w 2820"/>
              <a:gd name="T45" fmla="*/ 2574 h 2912"/>
              <a:gd name="T46" fmla="*/ 2544 w 2820"/>
              <a:gd name="T47" fmla="*/ 2912 h 2912"/>
              <a:gd name="T48" fmla="*/ 1868 w 2820"/>
              <a:gd name="T49" fmla="*/ 1552 h 2912"/>
              <a:gd name="T50" fmla="*/ 1956 w 2820"/>
              <a:gd name="T51" fmla="*/ 1914 h 2912"/>
              <a:gd name="T52" fmla="*/ 1788 w 2820"/>
              <a:gd name="T53" fmla="*/ 1936 h 2912"/>
              <a:gd name="T54" fmla="*/ 1616 w 2820"/>
              <a:gd name="T55" fmla="*/ 1934 h 2912"/>
              <a:gd name="T56" fmla="*/ 1442 w 2820"/>
              <a:gd name="T57" fmla="*/ 1912 h 2912"/>
              <a:gd name="T58" fmla="*/ 1272 w 2820"/>
              <a:gd name="T59" fmla="*/ 1872 h 2912"/>
              <a:gd name="T60" fmla="*/ 1108 w 2820"/>
              <a:gd name="T61" fmla="*/ 1812 h 2912"/>
              <a:gd name="T62" fmla="*/ 952 w 2820"/>
              <a:gd name="T63" fmla="*/ 1736 h 2912"/>
              <a:gd name="T64" fmla="*/ 810 w 2820"/>
              <a:gd name="T65" fmla="*/ 1646 h 2912"/>
              <a:gd name="T66" fmla="*/ 684 w 2820"/>
              <a:gd name="T67" fmla="*/ 1542 h 2912"/>
              <a:gd name="T68" fmla="*/ 578 w 2820"/>
              <a:gd name="T69" fmla="*/ 1428 h 2912"/>
              <a:gd name="T70" fmla="*/ 494 w 2820"/>
              <a:gd name="T71" fmla="*/ 1304 h 2912"/>
              <a:gd name="T72" fmla="*/ 438 w 2820"/>
              <a:gd name="T73" fmla="*/ 1170 h 2912"/>
              <a:gd name="T74" fmla="*/ 410 w 2820"/>
              <a:gd name="T75" fmla="*/ 1032 h 2912"/>
              <a:gd name="T76" fmla="*/ 416 w 2820"/>
              <a:gd name="T77" fmla="*/ 888 h 2912"/>
              <a:gd name="T78" fmla="*/ 460 w 2820"/>
              <a:gd name="T79" fmla="*/ 742 h 2912"/>
              <a:gd name="T80" fmla="*/ 544 w 2820"/>
              <a:gd name="T81" fmla="*/ 592 h 2912"/>
              <a:gd name="T82" fmla="*/ 670 w 2820"/>
              <a:gd name="T83" fmla="*/ 444 h 2912"/>
              <a:gd name="T84" fmla="*/ 844 w 2820"/>
              <a:gd name="T85" fmla="*/ 298 h 2912"/>
              <a:gd name="T86" fmla="*/ 1070 w 2820"/>
              <a:gd name="T87" fmla="*/ 154 h 2912"/>
              <a:gd name="T88" fmla="*/ 1348 w 2820"/>
              <a:gd name="T89" fmla="*/ 16 h 2912"/>
              <a:gd name="T90" fmla="*/ 1244 w 2820"/>
              <a:gd name="T91" fmla="*/ 0 h 2912"/>
              <a:gd name="T92" fmla="*/ 2820 w 2820"/>
              <a:gd name="T93" fmla="*/ 1934 h 2912"/>
              <a:gd name="T94" fmla="*/ 2820 w 2820"/>
              <a:gd name="T95" fmla="*/ 1934 h 2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lnTo>
                  <a:pt x="1244" y="0"/>
                </a:lnTo>
                <a:lnTo>
                  <a:pt x="1244" y="0"/>
                </a:lnTo>
                <a:close/>
                <a:moveTo>
                  <a:pt x="2820" y="1934"/>
                </a:moveTo>
                <a:lnTo>
                  <a:pt x="2820" y="1934"/>
                </a:lnTo>
                <a:lnTo>
                  <a:pt x="2820" y="1934"/>
                </a:lnTo>
                <a:close/>
              </a:path>
            </a:pathLst>
          </a:custGeom>
          <a:gradFill rotWithShape="1">
            <a:gsLst>
              <a:gs pos="0">
                <a:schemeClr val="accent2"/>
              </a:gs>
              <a:gs pos="100000">
                <a:schemeClr val="hlink"/>
              </a:gs>
            </a:gsLst>
            <a:lin ang="5400000" scaled="1"/>
          </a:gradFill>
          <a:ln>
            <a:noFill/>
          </a:ln>
          <a:effectLst>
            <a:outerShdw dist="206741" dir="8249373" algn="ctr" rotWithShape="0">
              <a:srgbClr val="C1D1D3">
                <a:alpha val="50000"/>
              </a:srgbClr>
            </a:outerShdw>
          </a:effectLst>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zh-CN" altLang="en-US"/>
          </a:p>
        </p:txBody>
      </p:sp>
      <p:sp>
        <p:nvSpPr>
          <p:cNvPr id="8" name="Oval 7"/>
          <p:cNvSpPr>
            <a:spLocks noChangeArrowheads="1"/>
          </p:cNvSpPr>
          <p:nvPr/>
        </p:nvSpPr>
        <p:spPr bwMode="gray">
          <a:xfrm rot="20876594">
            <a:off x="3351213" y="5176838"/>
            <a:ext cx="1438275" cy="66675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Oval 8"/>
          <p:cNvSpPr>
            <a:spLocks noChangeArrowheads="1"/>
          </p:cNvSpPr>
          <p:nvPr/>
        </p:nvSpPr>
        <p:spPr bwMode="gray">
          <a:xfrm>
            <a:off x="3282950" y="3957638"/>
            <a:ext cx="1704975" cy="1706563"/>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0" name="Oval 9"/>
          <p:cNvSpPr>
            <a:spLocks noChangeArrowheads="1"/>
          </p:cNvSpPr>
          <p:nvPr/>
        </p:nvSpPr>
        <p:spPr bwMode="gray">
          <a:xfrm>
            <a:off x="3303588" y="3967163"/>
            <a:ext cx="1665288" cy="1663700"/>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1" name="Oval 10"/>
          <p:cNvSpPr>
            <a:spLocks noChangeArrowheads="1"/>
          </p:cNvSpPr>
          <p:nvPr/>
        </p:nvSpPr>
        <p:spPr bwMode="gray">
          <a:xfrm>
            <a:off x="3321050" y="3983038"/>
            <a:ext cx="1584325" cy="155575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2" name="Oval 11"/>
          <p:cNvSpPr>
            <a:spLocks noChangeArrowheads="1"/>
          </p:cNvSpPr>
          <p:nvPr/>
        </p:nvSpPr>
        <p:spPr bwMode="gray">
          <a:xfrm>
            <a:off x="3413125" y="4027488"/>
            <a:ext cx="1409700" cy="1262063"/>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3" name="Text Box 12"/>
          <p:cNvSpPr txBox="1">
            <a:spLocks noChangeArrowheads="1"/>
          </p:cNvSpPr>
          <p:nvPr/>
        </p:nvSpPr>
        <p:spPr bwMode="gray">
          <a:xfrm>
            <a:off x="3270250" y="4668838"/>
            <a:ext cx="173355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000" b="1" dirty="0">
                <a:solidFill>
                  <a:schemeClr val="accent2"/>
                </a:solidFill>
                <a:ea typeface="楷体_GB2312" pitchFamily="49" charset="-122"/>
              </a:rPr>
              <a:t>调整营销组合</a:t>
            </a:r>
          </a:p>
        </p:txBody>
      </p:sp>
      <p:sp>
        <p:nvSpPr>
          <p:cNvPr id="14" name="Oval 13"/>
          <p:cNvSpPr>
            <a:spLocks noChangeArrowheads="1"/>
          </p:cNvSpPr>
          <p:nvPr/>
        </p:nvSpPr>
        <p:spPr bwMode="gray">
          <a:xfrm rot="20827004">
            <a:off x="1508125" y="4567238"/>
            <a:ext cx="1133475" cy="6096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2" name="Oval 15"/>
          <p:cNvSpPr>
            <a:spLocks noChangeArrowheads="1"/>
          </p:cNvSpPr>
          <p:nvPr/>
        </p:nvSpPr>
        <p:spPr bwMode="gray">
          <a:xfrm>
            <a:off x="1431925" y="3576638"/>
            <a:ext cx="1371599" cy="1441450"/>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3" name="Oval 16"/>
          <p:cNvSpPr>
            <a:spLocks noChangeArrowheads="1"/>
          </p:cNvSpPr>
          <p:nvPr/>
        </p:nvSpPr>
        <p:spPr bwMode="gray">
          <a:xfrm>
            <a:off x="1449844" y="3585019"/>
            <a:ext cx="1337390" cy="1404576"/>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4" name="Oval 17"/>
          <p:cNvSpPr>
            <a:spLocks noChangeArrowheads="1"/>
          </p:cNvSpPr>
          <p:nvPr/>
        </p:nvSpPr>
        <p:spPr bwMode="gray">
          <a:xfrm>
            <a:off x="1462876" y="3598427"/>
            <a:ext cx="1272231" cy="1314066"/>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5" name="Oval 18"/>
          <p:cNvSpPr>
            <a:spLocks noChangeArrowheads="1"/>
          </p:cNvSpPr>
          <p:nvPr/>
        </p:nvSpPr>
        <p:spPr bwMode="gray">
          <a:xfrm>
            <a:off x="1534551" y="3635302"/>
            <a:ext cx="1132139" cy="1066003"/>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6" name="Text Box 19"/>
          <p:cNvSpPr txBox="1">
            <a:spLocks noChangeArrowheads="1"/>
          </p:cNvSpPr>
          <p:nvPr/>
        </p:nvSpPr>
        <p:spPr bwMode="gray">
          <a:xfrm>
            <a:off x="1490568" y="4116344"/>
            <a:ext cx="1216846" cy="400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000" b="1" dirty="0">
                <a:solidFill>
                  <a:schemeClr val="accent2"/>
                </a:solidFill>
                <a:ea typeface="楷体_GB2312" pitchFamily="49" charset="-122"/>
              </a:rPr>
              <a:t>调整产品</a:t>
            </a:r>
          </a:p>
        </p:txBody>
      </p:sp>
      <p:sp>
        <p:nvSpPr>
          <p:cNvPr id="16" name="Oval 20"/>
          <p:cNvSpPr>
            <a:spLocks noChangeArrowheads="1"/>
          </p:cNvSpPr>
          <p:nvPr/>
        </p:nvSpPr>
        <p:spPr bwMode="gray">
          <a:xfrm>
            <a:off x="1330325" y="2811463"/>
            <a:ext cx="914400" cy="533400"/>
          </a:xfrm>
          <a:prstGeom prst="ellipse">
            <a:avLst/>
          </a:prstGeom>
          <a:solidFill>
            <a:srgbClr val="0F2145">
              <a:alpha val="3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Oval 21"/>
          <p:cNvSpPr>
            <a:spLocks noChangeArrowheads="1"/>
          </p:cNvSpPr>
          <p:nvPr/>
        </p:nvSpPr>
        <p:spPr bwMode="gray">
          <a:xfrm>
            <a:off x="1406525" y="2205038"/>
            <a:ext cx="1023938" cy="1023938"/>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8" name="Oval 22"/>
          <p:cNvSpPr>
            <a:spLocks noChangeArrowheads="1"/>
          </p:cNvSpPr>
          <p:nvPr/>
        </p:nvSpPr>
        <p:spPr bwMode="gray">
          <a:xfrm>
            <a:off x="1419225" y="2209801"/>
            <a:ext cx="1000125" cy="1000125"/>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19" name="Oval 23"/>
          <p:cNvSpPr>
            <a:spLocks noChangeArrowheads="1"/>
          </p:cNvSpPr>
          <p:nvPr/>
        </p:nvSpPr>
        <p:spPr bwMode="gray">
          <a:xfrm>
            <a:off x="1430338" y="2220913"/>
            <a:ext cx="950913" cy="933450"/>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0" name="Oval 24"/>
          <p:cNvSpPr>
            <a:spLocks noChangeArrowheads="1"/>
          </p:cNvSpPr>
          <p:nvPr/>
        </p:nvSpPr>
        <p:spPr bwMode="gray">
          <a:xfrm>
            <a:off x="1484313" y="2246313"/>
            <a:ext cx="847725" cy="757238"/>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a:p>
        </p:txBody>
      </p:sp>
      <p:sp>
        <p:nvSpPr>
          <p:cNvPr id="21" name="Text Box 25"/>
          <p:cNvSpPr txBox="1">
            <a:spLocks noChangeArrowheads="1"/>
          </p:cNvSpPr>
          <p:nvPr/>
        </p:nvSpPr>
        <p:spPr bwMode="gray">
          <a:xfrm>
            <a:off x="1323975" y="2514601"/>
            <a:ext cx="121126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2000" b="1" dirty="0">
                <a:solidFill>
                  <a:schemeClr val="accent2"/>
                </a:solidFill>
                <a:ea typeface="楷体_GB2312" pitchFamily="49" charset="-122"/>
              </a:rPr>
              <a:t>调整市场</a:t>
            </a:r>
          </a:p>
        </p:txBody>
      </p:sp>
    </p:spTree>
    <p:extLst>
      <p:ext uri="{BB962C8B-B14F-4D97-AF65-F5344CB8AC3E}">
        <p14:creationId xmlns:p14="http://schemas.microsoft.com/office/powerpoint/2010/main" val="755675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衰退期的汽车营销策略</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11</a:t>
            </a:fld>
            <a:endParaRPr lang="en-GB" altLang="en-GB"/>
          </a:p>
        </p:txBody>
      </p:sp>
      <p:grpSp>
        <p:nvGrpSpPr>
          <p:cNvPr id="16" name="组合 15"/>
          <p:cNvGrpSpPr/>
          <p:nvPr/>
        </p:nvGrpSpPr>
        <p:grpSpPr>
          <a:xfrm>
            <a:off x="2771775" y="2420938"/>
            <a:ext cx="3529013" cy="3563937"/>
            <a:chOff x="2771775" y="2420938"/>
            <a:chExt cx="3529013" cy="3563937"/>
          </a:xfrm>
        </p:grpSpPr>
        <p:sp>
          <p:nvSpPr>
            <p:cNvPr id="6" name="Line 5"/>
            <p:cNvSpPr>
              <a:spLocks noChangeShapeType="1"/>
            </p:cNvSpPr>
            <p:nvPr/>
          </p:nvSpPr>
          <p:spPr bwMode="auto">
            <a:xfrm>
              <a:off x="2771775" y="4221163"/>
              <a:ext cx="3527425" cy="0"/>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Line 6"/>
            <p:cNvSpPr>
              <a:spLocks noChangeShapeType="1"/>
            </p:cNvSpPr>
            <p:nvPr/>
          </p:nvSpPr>
          <p:spPr bwMode="auto">
            <a:xfrm>
              <a:off x="4535488" y="2420938"/>
              <a:ext cx="0" cy="3529012"/>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Arc 8"/>
            <p:cNvSpPr>
              <a:spLocks/>
            </p:cNvSpPr>
            <p:nvPr/>
          </p:nvSpPr>
          <p:spPr bwMode="auto">
            <a:xfrm>
              <a:off x="4535488" y="2457450"/>
              <a:ext cx="1763712" cy="176371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rotWithShape="1">
              <a:gsLst>
                <a:gs pos="0">
                  <a:srgbClr val="FFEBFA">
                    <a:alpha val="80000"/>
                  </a:srgbClr>
                </a:gs>
                <a:gs pos="30000">
                  <a:srgbClr val="C4D6EB">
                    <a:alpha val="86000"/>
                  </a:srgbClr>
                </a:gs>
                <a:gs pos="60001">
                  <a:srgbClr val="85C2FF">
                    <a:alpha val="92000"/>
                  </a:srgbClr>
                </a:gs>
                <a:gs pos="100000">
                  <a:srgbClr val="5E9EFF"/>
                </a:gs>
              </a:gsLst>
              <a:lin ang="27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Arc 9"/>
            <p:cNvSpPr>
              <a:spLocks/>
            </p:cNvSpPr>
            <p:nvPr/>
          </p:nvSpPr>
          <p:spPr bwMode="auto">
            <a:xfrm flipH="1" flipV="1">
              <a:off x="2771775" y="4221163"/>
              <a:ext cx="1763713" cy="176371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rotWithShape="1">
              <a:gsLst>
                <a:gs pos="0">
                  <a:srgbClr val="5E9EFF"/>
                </a:gs>
                <a:gs pos="39999">
                  <a:srgbClr val="85C2FF">
                    <a:alpha val="92000"/>
                  </a:srgbClr>
                </a:gs>
                <a:gs pos="70000">
                  <a:srgbClr val="C4D6EB">
                    <a:alpha val="86000"/>
                  </a:srgbClr>
                </a:gs>
                <a:gs pos="100000">
                  <a:srgbClr val="FFEBFA">
                    <a:alpha val="80000"/>
                  </a:srgbClr>
                </a:gs>
              </a:gsLst>
              <a:lin ang="5400000" scaled="1"/>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0" name="Group 10"/>
            <p:cNvGrpSpPr>
              <a:grpSpLocks/>
            </p:cNvGrpSpPr>
            <p:nvPr/>
          </p:nvGrpSpPr>
          <p:grpSpPr bwMode="auto">
            <a:xfrm>
              <a:off x="2771775" y="2420938"/>
              <a:ext cx="3529013" cy="3529012"/>
              <a:chOff x="2200" y="1434"/>
              <a:chExt cx="2223" cy="2223"/>
            </a:xfrm>
          </p:grpSpPr>
          <p:sp>
            <p:nvSpPr>
              <p:cNvPr id="11" name="Oval 11"/>
              <p:cNvSpPr>
                <a:spLocks noChangeArrowheads="1"/>
              </p:cNvSpPr>
              <p:nvPr/>
            </p:nvSpPr>
            <p:spPr bwMode="auto">
              <a:xfrm>
                <a:off x="2200" y="1434"/>
                <a:ext cx="2223" cy="2223"/>
              </a:xfrm>
              <a:prstGeom prst="ellipse">
                <a:avLst/>
              </a:prstGeom>
              <a:noFill/>
              <a:ln w="57150">
                <a:solidFill>
                  <a:schemeClr val="tx1"/>
                </a:solidFill>
                <a:round/>
                <a:headEnd/>
                <a:tailEnd/>
              </a:ln>
              <a:effectLst>
                <a:outerShdw dist="107763" dir="189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
            <p:nvSpPr>
              <p:cNvPr id="12" name="Text Box 12"/>
              <p:cNvSpPr txBox="1">
                <a:spLocks noChangeArrowheads="1"/>
              </p:cNvSpPr>
              <p:nvPr/>
            </p:nvSpPr>
            <p:spPr bwMode="auto">
              <a:xfrm>
                <a:off x="2234" y="2045"/>
                <a:ext cx="1043"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i="1" dirty="0">
                    <a:latin typeface="Verdana" panose="020B0604030504040204" pitchFamily="34" charset="0"/>
                    <a:ea typeface="楷体_GB2312" pitchFamily="49" charset="-122"/>
                  </a:rPr>
                  <a:t>立刻改革策略</a:t>
                </a:r>
              </a:p>
            </p:txBody>
          </p:sp>
          <p:sp>
            <p:nvSpPr>
              <p:cNvPr id="13" name="Text Box 13"/>
              <p:cNvSpPr txBox="1">
                <a:spLocks noChangeArrowheads="1"/>
              </p:cNvSpPr>
              <p:nvPr/>
            </p:nvSpPr>
            <p:spPr bwMode="auto">
              <a:xfrm>
                <a:off x="3288" y="2042"/>
                <a:ext cx="1043"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i="1" dirty="0">
                    <a:latin typeface="Verdana" panose="020B0604030504040204" pitchFamily="34" charset="0"/>
                    <a:ea typeface="楷体_GB2312" pitchFamily="49" charset="-122"/>
                  </a:rPr>
                  <a:t>逐步放弃策略</a:t>
                </a:r>
              </a:p>
            </p:txBody>
          </p:sp>
          <p:sp>
            <p:nvSpPr>
              <p:cNvPr id="14" name="Text Box 14"/>
              <p:cNvSpPr txBox="1">
                <a:spLocks noChangeArrowheads="1"/>
              </p:cNvSpPr>
              <p:nvPr/>
            </p:nvSpPr>
            <p:spPr bwMode="auto">
              <a:xfrm>
                <a:off x="3288" y="2833"/>
                <a:ext cx="1043" cy="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400" b="1" i="1" dirty="0">
                    <a:latin typeface="Verdana" panose="020B0604030504040204" pitchFamily="34" charset="0"/>
                    <a:ea typeface="楷体_GB2312" pitchFamily="49" charset="-122"/>
                  </a:rPr>
                  <a:t>自然淘汰策略</a:t>
                </a:r>
              </a:p>
            </p:txBody>
          </p:sp>
          <p:sp>
            <p:nvSpPr>
              <p:cNvPr id="15" name="Text Box 15"/>
              <p:cNvSpPr txBox="1">
                <a:spLocks noChangeArrowheads="1"/>
              </p:cNvSpPr>
              <p:nvPr/>
            </p:nvSpPr>
            <p:spPr bwMode="auto">
              <a:xfrm>
                <a:off x="2336" y="2840"/>
                <a:ext cx="1043" cy="2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i="1" dirty="0">
                    <a:latin typeface="Verdana" panose="020B0604030504040204" pitchFamily="34" charset="0"/>
                    <a:ea typeface="楷体_GB2312" pitchFamily="49" charset="-122"/>
                  </a:rPr>
                  <a:t>集中策略</a:t>
                </a:r>
              </a:p>
            </p:txBody>
          </p:sp>
        </p:grpSp>
      </p:grpSp>
    </p:spTree>
    <p:extLst>
      <p:ext uri="{BB962C8B-B14F-4D97-AF65-F5344CB8AC3E}">
        <p14:creationId xmlns:p14="http://schemas.microsoft.com/office/powerpoint/2010/main" val="24056265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39208" y="116632"/>
            <a:ext cx="8097629" cy="619126"/>
          </a:xfrm>
        </p:spPr>
        <p:txBody>
          <a:bodyPr/>
          <a:lstStyle/>
          <a:p>
            <a:r>
              <a:rPr lang="zh-CN" altLang="en-US" dirty="0">
                <a:latin typeface="微软雅黑" panose="020B0503020204020204" pitchFamily="34" charset="-122"/>
                <a:ea typeface="微软雅黑" panose="020B0503020204020204" pitchFamily="34" charset="-122"/>
              </a:rPr>
              <a:t>产品生命周期各阶段的营销目标及策略 </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12</a:t>
            </a:fld>
            <a:endParaRPr lang="en-GB" altLang="en-GB"/>
          </a:p>
        </p:txBody>
      </p:sp>
      <p:graphicFrame>
        <p:nvGraphicFramePr>
          <p:cNvPr id="6" name="内容占位符 5"/>
          <p:cNvGraphicFramePr>
            <a:graphicFrameLocks noGrp="1"/>
          </p:cNvGraphicFramePr>
          <p:nvPr>
            <p:ph idx="1"/>
            <p:extLst>
              <p:ext uri="{D42A27DB-BD31-4B8C-83A1-F6EECF244321}">
                <p14:modId xmlns:p14="http://schemas.microsoft.com/office/powerpoint/2010/main" val="2164218317"/>
              </p:ext>
            </p:extLst>
          </p:nvPr>
        </p:nvGraphicFramePr>
        <p:xfrm>
          <a:off x="611558" y="724968"/>
          <a:ext cx="8352927" cy="5695296"/>
        </p:xfrm>
        <a:graphic>
          <a:graphicData uri="http://schemas.openxmlformats.org/drawingml/2006/table">
            <a:tbl>
              <a:tblPr/>
              <a:tblGrid>
                <a:gridCol w="792088">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872208">
                  <a:extLst>
                    <a:ext uri="{9D8B030D-6E8A-4147-A177-3AD203B41FA5}">
                      <a16:colId xmlns:a16="http://schemas.microsoft.com/office/drawing/2014/main" val="20003"/>
                    </a:ext>
                  </a:extLst>
                </a:gridCol>
                <a:gridCol w="1872207">
                  <a:extLst>
                    <a:ext uri="{9D8B030D-6E8A-4147-A177-3AD203B41FA5}">
                      <a16:colId xmlns:a16="http://schemas.microsoft.com/office/drawing/2014/main" val="20004"/>
                    </a:ext>
                  </a:extLst>
                </a:gridCol>
              </a:tblGrid>
              <a:tr h="235445">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项目</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引入期</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成长期</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成熟期</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衰退期</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834760">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营销目标</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1" kern="100"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创建产品知名度和试用</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1" kern="100"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市场份额达到最大</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1" kern="100"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保护市场份额的同时最大化利润</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1" kern="100"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减少开支，挤干品牌剩余价值</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684932">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产品策略</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提供基本产品</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提供产品扩展：服务、担保等</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品牌和型号多样化</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逐渐减少衰退产品</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34760">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价格策略</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高价高促销</a:t>
                      </a:r>
                    </a:p>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低价高促销</a:t>
                      </a:r>
                    </a:p>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高价低促销</a:t>
                      </a:r>
                    </a:p>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低价低促销</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制定能渗透市场的价格</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定价方面和竞争者抗衡或战胜它们</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降价</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84932">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渠道策略</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选择性销售</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密集性销售</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更密集性销售</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有选择地减少无利润销售点</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503217">
                <a:tc>
                  <a:txBody>
                    <a:bodyPr/>
                    <a:lstStyle/>
                    <a:p>
                      <a:pPr algn="l">
                        <a:spcAft>
                          <a:spcPts val="0"/>
                        </a:spcAft>
                      </a:pPr>
                      <a:r>
                        <a:rPr lang="zh-CN" sz="2000" b="0" kern="100">
                          <a:effectLst/>
                          <a:latin typeface="微软雅黑" panose="020B0503020204020204" pitchFamily="34" charset="-122"/>
                          <a:ea typeface="微软雅黑" panose="020B0503020204020204" pitchFamily="34" charset="-122"/>
                          <a:cs typeface="Times New Roman" panose="02020603050405020304" pitchFamily="18" charset="0"/>
                        </a:rPr>
                        <a:t>广告与促销策略</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在早期接受者和经销商中建立产品知名度；加强促销，引导试用</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在大量市场建立产品知名度和激发兴趣；利用重度消费者的需求，减少促销</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强调品牌差异和利益；为鼓励转换品牌加强促销</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000" b="0" kern="100" dirty="0">
                          <a:effectLst/>
                          <a:latin typeface="微软雅黑" panose="020B0503020204020204" pitchFamily="34" charset="-122"/>
                          <a:ea typeface="微软雅黑" panose="020B0503020204020204" pitchFamily="34" charset="-122"/>
                          <a:cs typeface="Times New Roman" panose="02020603050405020304" pitchFamily="18" charset="0"/>
                        </a:rPr>
                        <a:t>降低到维持绝对忠诚者所需要的程度；降低到最低水平</a:t>
                      </a:r>
                    </a:p>
                  </a:txBody>
                  <a:tcPr marL="85616" marR="85616" marT="42808" marB="4280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46549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13</a:t>
            </a:fld>
            <a:endParaRPr lang="en-GB" altLang="en-GB"/>
          </a:p>
        </p:txBody>
      </p:sp>
      <p:grpSp>
        <p:nvGrpSpPr>
          <p:cNvPr id="18" name="组合 17"/>
          <p:cNvGrpSpPr/>
          <p:nvPr/>
        </p:nvGrpSpPr>
        <p:grpSpPr>
          <a:xfrm>
            <a:off x="685800" y="990600"/>
            <a:ext cx="8207375" cy="4564063"/>
            <a:chOff x="685800" y="990600"/>
            <a:chExt cx="8207375" cy="4564063"/>
          </a:xfrm>
        </p:grpSpPr>
        <p:sp>
          <p:nvSpPr>
            <p:cNvPr id="5" name="Line 6"/>
            <p:cNvSpPr>
              <a:spLocks noChangeShapeType="1"/>
            </p:cNvSpPr>
            <p:nvPr/>
          </p:nvSpPr>
          <p:spPr bwMode="auto">
            <a:xfrm>
              <a:off x="1258888" y="5013325"/>
              <a:ext cx="7200900" cy="0"/>
            </a:xfrm>
            <a:prstGeom prst="line">
              <a:avLst/>
            </a:prstGeom>
            <a:noFill/>
            <a:ln w="28575">
              <a:solidFill>
                <a:srgbClr val="3333CC"/>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 name="Line 7"/>
            <p:cNvSpPr>
              <a:spLocks noChangeShapeType="1"/>
            </p:cNvSpPr>
            <p:nvPr/>
          </p:nvSpPr>
          <p:spPr bwMode="auto">
            <a:xfrm flipV="1">
              <a:off x="1258888" y="1052513"/>
              <a:ext cx="0" cy="3960812"/>
            </a:xfrm>
            <a:prstGeom prst="line">
              <a:avLst/>
            </a:prstGeom>
            <a:noFill/>
            <a:ln w="28575">
              <a:solidFill>
                <a:srgbClr val="3333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Text Box 8"/>
            <p:cNvSpPr txBox="1">
              <a:spLocks noChangeArrowheads="1"/>
            </p:cNvSpPr>
            <p:nvPr/>
          </p:nvSpPr>
          <p:spPr bwMode="auto">
            <a:xfrm>
              <a:off x="1042988" y="4941888"/>
              <a:ext cx="6477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ClrTx/>
                <a:buSzTx/>
                <a:buFontTx/>
                <a:buNone/>
              </a:pPr>
              <a:r>
                <a:rPr lang="en-US" altLang="zh-CN" sz="2000">
                  <a:effectLst/>
                </a:rPr>
                <a:t>0</a:t>
              </a:r>
            </a:p>
          </p:txBody>
        </p:sp>
        <p:sp>
          <p:nvSpPr>
            <p:cNvPr id="8" name="Freeform 10"/>
            <p:cNvSpPr>
              <a:spLocks/>
            </p:cNvSpPr>
            <p:nvPr/>
          </p:nvSpPr>
          <p:spPr bwMode="auto">
            <a:xfrm>
              <a:off x="1258888" y="3357563"/>
              <a:ext cx="3025775" cy="1619250"/>
            </a:xfrm>
            <a:custGeom>
              <a:avLst/>
              <a:gdLst>
                <a:gd name="T0" fmla="*/ 0 w 907"/>
                <a:gd name="T1" fmla="*/ 794 h 794"/>
                <a:gd name="T2" fmla="*/ 363 w 907"/>
                <a:gd name="T3" fmla="*/ 68 h 794"/>
                <a:gd name="T4" fmla="*/ 907 w 907"/>
                <a:gd name="T5" fmla="*/ 386 h 794"/>
              </a:gdLst>
              <a:ahLst/>
              <a:cxnLst>
                <a:cxn ang="0">
                  <a:pos x="T0" y="T1"/>
                </a:cxn>
                <a:cxn ang="0">
                  <a:pos x="T2" y="T3"/>
                </a:cxn>
                <a:cxn ang="0">
                  <a:pos x="T4" y="T5"/>
                </a:cxn>
              </a:cxnLst>
              <a:rect l="0" t="0" r="r" b="b"/>
              <a:pathLst>
                <a:path w="907" h="794">
                  <a:moveTo>
                    <a:pt x="0" y="794"/>
                  </a:moveTo>
                  <a:cubicBezTo>
                    <a:pt x="106" y="465"/>
                    <a:pt x="212" y="136"/>
                    <a:pt x="363" y="68"/>
                  </a:cubicBezTo>
                  <a:cubicBezTo>
                    <a:pt x="514" y="0"/>
                    <a:pt x="816" y="333"/>
                    <a:pt x="907" y="386"/>
                  </a:cubicBezTo>
                </a:path>
              </a:pathLst>
            </a:custGeom>
            <a:noFill/>
            <a:ln w="28575">
              <a:solidFill>
                <a:srgbClr val="33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Freeform 11"/>
            <p:cNvSpPr>
              <a:spLocks/>
            </p:cNvSpPr>
            <p:nvPr/>
          </p:nvSpPr>
          <p:spPr bwMode="auto">
            <a:xfrm>
              <a:off x="2843213" y="3213100"/>
              <a:ext cx="3097212" cy="1800225"/>
            </a:xfrm>
            <a:custGeom>
              <a:avLst/>
              <a:gdLst>
                <a:gd name="T0" fmla="*/ 0 w 907"/>
                <a:gd name="T1" fmla="*/ 794 h 794"/>
                <a:gd name="T2" fmla="*/ 363 w 907"/>
                <a:gd name="T3" fmla="*/ 68 h 794"/>
                <a:gd name="T4" fmla="*/ 907 w 907"/>
                <a:gd name="T5" fmla="*/ 386 h 794"/>
              </a:gdLst>
              <a:ahLst/>
              <a:cxnLst>
                <a:cxn ang="0">
                  <a:pos x="T0" y="T1"/>
                </a:cxn>
                <a:cxn ang="0">
                  <a:pos x="T2" y="T3"/>
                </a:cxn>
                <a:cxn ang="0">
                  <a:pos x="T4" y="T5"/>
                </a:cxn>
              </a:cxnLst>
              <a:rect l="0" t="0" r="r" b="b"/>
              <a:pathLst>
                <a:path w="907" h="794">
                  <a:moveTo>
                    <a:pt x="0" y="794"/>
                  </a:moveTo>
                  <a:cubicBezTo>
                    <a:pt x="106" y="465"/>
                    <a:pt x="212" y="136"/>
                    <a:pt x="363" y="68"/>
                  </a:cubicBezTo>
                  <a:cubicBezTo>
                    <a:pt x="514" y="0"/>
                    <a:pt x="816" y="333"/>
                    <a:pt x="907" y="386"/>
                  </a:cubicBezTo>
                </a:path>
              </a:pathLst>
            </a:custGeom>
            <a:noFill/>
            <a:ln w="28575">
              <a:solidFill>
                <a:srgbClr val="33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Freeform 12"/>
            <p:cNvSpPr>
              <a:spLocks/>
            </p:cNvSpPr>
            <p:nvPr/>
          </p:nvSpPr>
          <p:spPr bwMode="auto">
            <a:xfrm>
              <a:off x="4427538" y="3284538"/>
              <a:ext cx="3457575" cy="1690687"/>
            </a:xfrm>
            <a:custGeom>
              <a:avLst/>
              <a:gdLst>
                <a:gd name="T0" fmla="*/ 0 w 907"/>
                <a:gd name="T1" fmla="*/ 794 h 794"/>
                <a:gd name="T2" fmla="*/ 363 w 907"/>
                <a:gd name="T3" fmla="*/ 68 h 794"/>
                <a:gd name="T4" fmla="*/ 907 w 907"/>
                <a:gd name="T5" fmla="*/ 386 h 794"/>
              </a:gdLst>
              <a:ahLst/>
              <a:cxnLst>
                <a:cxn ang="0">
                  <a:pos x="T0" y="T1"/>
                </a:cxn>
                <a:cxn ang="0">
                  <a:pos x="T2" y="T3"/>
                </a:cxn>
                <a:cxn ang="0">
                  <a:pos x="T4" y="T5"/>
                </a:cxn>
              </a:cxnLst>
              <a:rect l="0" t="0" r="r" b="b"/>
              <a:pathLst>
                <a:path w="907" h="794">
                  <a:moveTo>
                    <a:pt x="0" y="794"/>
                  </a:moveTo>
                  <a:cubicBezTo>
                    <a:pt x="106" y="465"/>
                    <a:pt x="212" y="136"/>
                    <a:pt x="363" y="68"/>
                  </a:cubicBezTo>
                  <a:cubicBezTo>
                    <a:pt x="514" y="0"/>
                    <a:pt x="816" y="333"/>
                    <a:pt x="907" y="386"/>
                  </a:cubicBezTo>
                </a:path>
              </a:pathLst>
            </a:custGeom>
            <a:noFill/>
            <a:ln w="28575">
              <a:solidFill>
                <a:srgbClr val="3333CC"/>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Freeform 13"/>
            <p:cNvSpPr>
              <a:spLocks/>
            </p:cNvSpPr>
            <p:nvPr/>
          </p:nvSpPr>
          <p:spPr bwMode="auto">
            <a:xfrm>
              <a:off x="5867400" y="3357563"/>
              <a:ext cx="2952750" cy="1655762"/>
            </a:xfrm>
            <a:custGeom>
              <a:avLst/>
              <a:gdLst>
                <a:gd name="T0" fmla="*/ 0 w 907"/>
                <a:gd name="T1" fmla="*/ 794 h 794"/>
                <a:gd name="T2" fmla="*/ 363 w 907"/>
                <a:gd name="T3" fmla="*/ 68 h 794"/>
                <a:gd name="T4" fmla="*/ 907 w 907"/>
                <a:gd name="T5" fmla="*/ 386 h 794"/>
              </a:gdLst>
              <a:ahLst/>
              <a:cxnLst>
                <a:cxn ang="0">
                  <a:pos x="T0" y="T1"/>
                </a:cxn>
                <a:cxn ang="0">
                  <a:pos x="T2" y="T3"/>
                </a:cxn>
                <a:cxn ang="0">
                  <a:pos x="T4" y="T5"/>
                </a:cxn>
              </a:cxnLst>
              <a:rect l="0" t="0" r="r" b="b"/>
              <a:pathLst>
                <a:path w="907" h="794">
                  <a:moveTo>
                    <a:pt x="0" y="794"/>
                  </a:moveTo>
                  <a:cubicBezTo>
                    <a:pt x="106" y="465"/>
                    <a:pt x="212" y="136"/>
                    <a:pt x="363" y="68"/>
                  </a:cubicBezTo>
                  <a:cubicBezTo>
                    <a:pt x="514" y="0"/>
                    <a:pt x="816" y="333"/>
                    <a:pt x="907" y="386"/>
                  </a:cubicBezTo>
                </a:path>
              </a:pathLst>
            </a:custGeom>
            <a:noFill/>
            <a:ln w="28575" cap="flat">
              <a:solidFill>
                <a:srgbClr val="3333CC"/>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2" name="Text Box 14"/>
            <p:cNvSpPr txBox="1">
              <a:spLocks noChangeArrowheads="1"/>
            </p:cNvSpPr>
            <p:nvPr/>
          </p:nvSpPr>
          <p:spPr bwMode="auto">
            <a:xfrm>
              <a:off x="685800" y="990600"/>
              <a:ext cx="431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ClrTx/>
                <a:buSzTx/>
                <a:buFontTx/>
                <a:buNone/>
              </a:pPr>
              <a:r>
                <a:rPr lang="zh-CN" altLang="en-US" sz="2000">
                  <a:effectLst/>
                </a:rPr>
                <a:t>销量</a:t>
              </a:r>
            </a:p>
          </p:txBody>
        </p:sp>
        <p:sp>
          <p:nvSpPr>
            <p:cNvPr id="13" name="Line 15"/>
            <p:cNvSpPr>
              <a:spLocks noChangeShapeType="1"/>
            </p:cNvSpPr>
            <p:nvPr/>
          </p:nvSpPr>
          <p:spPr bwMode="auto">
            <a:xfrm>
              <a:off x="8316913" y="5013325"/>
              <a:ext cx="358775" cy="0"/>
            </a:xfrm>
            <a:prstGeom prst="line">
              <a:avLst/>
            </a:prstGeom>
            <a:noFill/>
            <a:ln w="28575">
              <a:solidFill>
                <a:srgbClr val="3333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 name="Text Box 16"/>
            <p:cNvSpPr txBox="1">
              <a:spLocks noChangeArrowheads="1"/>
            </p:cNvSpPr>
            <p:nvPr/>
          </p:nvSpPr>
          <p:spPr bwMode="auto">
            <a:xfrm>
              <a:off x="8101013" y="5157788"/>
              <a:ext cx="7921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ClrTx/>
                <a:buSzTx/>
                <a:buFontTx/>
                <a:buNone/>
              </a:pPr>
              <a:r>
                <a:rPr lang="zh-CN" altLang="en-US" sz="2000">
                  <a:effectLst/>
                </a:rPr>
                <a:t>时间</a:t>
              </a:r>
            </a:p>
          </p:txBody>
        </p:sp>
        <p:sp>
          <p:nvSpPr>
            <p:cNvPr id="15" name="Text Box 18"/>
            <p:cNvSpPr txBox="1">
              <a:spLocks noChangeArrowheads="1"/>
            </p:cNvSpPr>
            <p:nvPr/>
          </p:nvSpPr>
          <p:spPr bwMode="auto">
            <a:xfrm rot="18913520">
              <a:off x="1116013" y="3429000"/>
              <a:ext cx="16557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ClrTx/>
                <a:buSzTx/>
                <a:buFontTx/>
                <a:buNone/>
              </a:pPr>
              <a:r>
                <a:rPr lang="zh-CN" altLang="en-US" sz="2000">
                  <a:effectLst/>
                </a:rPr>
                <a:t>第一代产品</a:t>
              </a:r>
            </a:p>
          </p:txBody>
        </p:sp>
        <p:sp>
          <p:nvSpPr>
            <p:cNvPr id="16" name="Text Box 19"/>
            <p:cNvSpPr txBox="1">
              <a:spLocks noChangeArrowheads="1"/>
            </p:cNvSpPr>
            <p:nvPr/>
          </p:nvSpPr>
          <p:spPr bwMode="auto">
            <a:xfrm rot="18900000">
              <a:off x="2286000" y="3733800"/>
              <a:ext cx="16557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ClrTx/>
                <a:buSzTx/>
                <a:buFontTx/>
                <a:buNone/>
              </a:pPr>
              <a:r>
                <a:rPr lang="zh-CN" altLang="en-US" sz="2000">
                  <a:effectLst/>
                </a:rPr>
                <a:t>第二代产品</a:t>
              </a:r>
            </a:p>
          </p:txBody>
        </p:sp>
        <p:sp>
          <p:nvSpPr>
            <p:cNvPr id="17" name="Text Box 20"/>
            <p:cNvSpPr txBox="1">
              <a:spLocks noChangeArrowheads="1"/>
            </p:cNvSpPr>
            <p:nvPr/>
          </p:nvSpPr>
          <p:spPr bwMode="auto">
            <a:xfrm rot="18900000">
              <a:off x="3870325" y="4059238"/>
              <a:ext cx="16557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buClrTx/>
                <a:buSzTx/>
                <a:buFontTx/>
                <a:buNone/>
              </a:pPr>
              <a:r>
                <a:rPr lang="zh-CN" altLang="en-US" sz="2000">
                  <a:effectLst/>
                </a:rPr>
                <a:t>第三代产品</a:t>
              </a:r>
            </a:p>
          </p:txBody>
        </p:sp>
      </p:grpSp>
    </p:spTree>
    <p:extLst>
      <p:ext uri="{BB962C8B-B14F-4D97-AF65-F5344CB8AC3E}">
        <p14:creationId xmlns:p14="http://schemas.microsoft.com/office/powerpoint/2010/main" val="450668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en-US" altLang="zh-CN" sz="2400" dirty="0">
                <a:latin typeface="微软雅黑" panose="020B0503020204020204" pitchFamily="34" charset="-122"/>
                <a:ea typeface="微软雅黑" panose="020B0503020204020204" pitchFamily="34" charset="-122"/>
              </a:rPr>
              <a:t>7.2.4</a:t>
            </a:r>
            <a:r>
              <a:rPr lang="zh-CN" altLang="en-US" sz="2400" dirty="0">
                <a:latin typeface="微软雅黑" panose="020B0503020204020204" pitchFamily="34" charset="-122"/>
                <a:ea typeface="微软雅黑" panose="020B0503020204020204" pitchFamily="34" charset="-122"/>
              </a:rPr>
              <a:t>新产品的开发和扩散</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新产品的概念及分类</a:t>
            </a:r>
          </a:p>
          <a:p>
            <a:pPr>
              <a:lnSpc>
                <a:spcPct val="150000"/>
              </a:lnSpc>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rPr>
              <a:t>）全新产品</a:t>
            </a:r>
          </a:p>
          <a:p>
            <a:pPr>
              <a:lnSpc>
                <a:spcPct val="150000"/>
              </a:lnSpc>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rPr>
              <a:t>）换代产品</a:t>
            </a:r>
          </a:p>
          <a:p>
            <a:pPr>
              <a:lnSpc>
                <a:spcPct val="150000"/>
              </a:lnSpc>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zh-CN" sz="2400" dirty="0">
                <a:latin typeface="微软雅黑" panose="020B0503020204020204" pitchFamily="34" charset="-122"/>
                <a:ea typeface="微软雅黑" panose="020B0503020204020204" pitchFamily="34" charset="-122"/>
              </a:rPr>
              <a:t>）改进产品</a:t>
            </a:r>
          </a:p>
          <a:p>
            <a:pPr>
              <a:lnSpc>
                <a:spcPct val="150000"/>
              </a:lnSpc>
            </a:pPr>
            <a:r>
              <a:rPr lang="zh-CN" altLang="zh-CN"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zh-CN" sz="2400" dirty="0">
                <a:latin typeface="微软雅黑" panose="020B0503020204020204" pitchFamily="34" charset="-122"/>
                <a:ea typeface="微软雅黑" panose="020B0503020204020204" pitchFamily="34" charset="-122"/>
              </a:rPr>
              <a:t>）仿制产品</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14</a:t>
            </a:fld>
            <a:endParaRPr lang="en-GB" altLang="en-GB"/>
          </a:p>
        </p:txBody>
      </p:sp>
    </p:spTree>
    <p:extLst>
      <p:ext uri="{BB962C8B-B14F-4D97-AF65-F5344CB8AC3E}">
        <p14:creationId xmlns:p14="http://schemas.microsoft.com/office/powerpoint/2010/main" val="2608089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新产品开发的意义</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）新产品开发是企业生存与发展的要求</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）新产品开发是消费需求变化的要求</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）新产品开发是科学技术发展的要求</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）新产品开发是市场竞争的要求</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15</a:t>
            </a:fld>
            <a:endParaRPr lang="en-GB" altLang="en-GB"/>
          </a:p>
        </p:txBody>
      </p:sp>
    </p:spTree>
    <p:extLst>
      <p:ext uri="{BB962C8B-B14F-4D97-AF65-F5344CB8AC3E}">
        <p14:creationId xmlns:p14="http://schemas.microsoft.com/office/powerpoint/2010/main" val="2843755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8664" y="188640"/>
            <a:ext cx="8034337" cy="6128025"/>
          </a:xfrm>
        </p:spPr>
        <p:txBody>
          <a:bodyPr/>
          <a:lstStyle/>
          <a:p>
            <a:pPr>
              <a:lnSpc>
                <a:spcPct val="150000"/>
              </a:lnSpc>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新产品的开发程序</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）新产品的构思</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）筛选构思</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）产品概念的发展与测试</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）制定营销计划</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）商业分析</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）产品开发</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）市场试销</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8</a:t>
            </a:r>
            <a:r>
              <a:rPr lang="zh-CN" altLang="en-US" sz="2400" dirty="0">
                <a:latin typeface="微软雅黑" panose="020B0503020204020204" pitchFamily="34" charset="-122"/>
                <a:ea typeface="微软雅黑" panose="020B0503020204020204" pitchFamily="34" charset="-122"/>
              </a:rPr>
              <a:t>）正式上市</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16</a:t>
            </a:fld>
            <a:endParaRPr lang="en-GB" altLang="en-GB"/>
          </a:p>
        </p:txBody>
      </p:sp>
    </p:spTree>
    <p:extLst>
      <p:ext uri="{BB962C8B-B14F-4D97-AF65-F5344CB8AC3E}">
        <p14:creationId xmlns:p14="http://schemas.microsoft.com/office/powerpoint/2010/main" val="1257500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新产品购买决策过程</a:t>
            </a:r>
            <a:br>
              <a:rPr lang="en-US" altLang="zh-CN" dirty="0">
                <a:latin typeface="微软雅黑" panose="020B0503020204020204" pitchFamily="34" charset="-122"/>
                <a:ea typeface="微软雅黑" panose="020B0503020204020204" pitchFamily="34" charset="-122"/>
              </a:rPr>
            </a:br>
            <a:endParaRPr lang="zh-CN" altLang="en-US"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8664" y="977901"/>
            <a:ext cx="8034337" cy="5338764"/>
          </a:xfrm>
        </p:spPr>
        <p:txBody>
          <a:bodyPr/>
          <a:lstStyle/>
          <a:p>
            <a:pPr>
              <a:lnSpc>
                <a:spcPct val="150000"/>
              </a:lnSpc>
            </a:pPr>
            <a:r>
              <a:rPr lang="zh-CN" altLang="en-US" sz="2400" dirty="0">
                <a:latin typeface="微软雅黑" panose="020B0503020204020204" pitchFamily="34" charset="-122"/>
                <a:ea typeface="微软雅黑" panose="020B0503020204020204" pitchFamily="34" charset="-122"/>
              </a:rPr>
              <a:t>采用过程指个人初次知晓一项创新到最终采用的心理过程，采用指个人作出成为某产品固定用户的决定。</a:t>
            </a:r>
          </a:p>
          <a:p>
            <a:pPr>
              <a:lnSpc>
                <a:spcPct val="150000"/>
              </a:lnSpc>
            </a:pPr>
            <a:r>
              <a:rPr lang="zh-CN" altLang="en-US" sz="2400" dirty="0">
                <a:latin typeface="微软雅黑" panose="020B0503020204020204" pitchFamily="34" charset="-122"/>
                <a:ea typeface="微软雅黑" panose="020B0503020204020204" pitchFamily="34" charset="-122"/>
              </a:rPr>
              <a:t>该过程包括如下几个阶段</a:t>
            </a:r>
          </a:p>
          <a:p>
            <a:pPr marL="0" indent="0">
              <a:buNone/>
            </a:pPr>
            <a:endParaRPr lang="zh-CN" altLang="en-US" kern="1200" dirty="0">
              <a:solidFill>
                <a:schemeClr val="tx2"/>
              </a:solidFill>
              <a:latin typeface="微软雅黑" panose="020B0503020204020204" pitchFamily="34" charset="-122"/>
              <a:ea typeface="微软雅黑" panose="020B0503020204020204" pitchFamily="34" charset="-122"/>
              <a:cs typeface="Calibri" panose="020F0502020204030204" pitchFamily="34" charset="0"/>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17</a:t>
            </a:fld>
            <a:endParaRPr lang="en-GB" altLang="en-GB"/>
          </a:p>
        </p:txBody>
      </p:sp>
      <p:grpSp>
        <p:nvGrpSpPr>
          <p:cNvPr id="5" name="Group 14"/>
          <p:cNvGrpSpPr>
            <a:grpSpLocks/>
          </p:cNvGrpSpPr>
          <p:nvPr/>
        </p:nvGrpSpPr>
        <p:grpSpPr bwMode="auto">
          <a:xfrm>
            <a:off x="623615" y="2636912"/>
            <a:ext cx="8520385" cy="3240360"/>
            <a:chOff x="272" y="2112"/>
            <a:chExt cx="5345" cy="1824"/>
          </a:xfrm>
        </p:grpSpPr>
        <p:pic>
          <p:nvPicPr>
            <p:cNvPr id="6" name="Diagram 9"/>
            <p:cNvPicPr>
              <a:picLocks noChangeArrowheads="1"/>
            </p:cNvPicPr>
            <p:nvPr/>
          </p:nvPicPr>
          <p:blipFill>
            <a:blip r:embed="rId2">
              <a:extLst>
                <a:ext uri="{28A0092B-C50C-407E-A947-70E740481C1C}">
                  <a14:useLocalDpi xmlns:a14="http://schemas.microsoft.com/office/drawing/2010/main" val="0"/>
                </a:ext>
              </a:extLst>
            </a:blip>
            <a:srcRect t="38953" b="38029"/>
            <a:stretch>
              <a:fillRect/>
            </a:stretch>
          </p:blipFill>
          <p:spPr bwMode="auto">
            <a:xfrm>
              <a:off x="272" y="2112"/>
              <a:ext cx="5345"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8"/>
            <p:cNvSpPr>
              <a:spLocks noChangeArrowheads="1"/>
            </p:cNvSpPr>
            <p:nvPr/>
          </p:nvSpPr>
          <p:spPr bwMode="auto">
            <a:xfrm>
              <a:off x="272" y="2736"/>
              <a:ext cx="992" cy="1200"/>
            </a:xfrm>
            <a:prstGeom prst="roundRect">
              <a:avLst>
                <a:gd name="adj" fmla="val 16667"/>
              </a:avLst>
            </a:prstGeom>
            <a:noFill/>
            <a:ln w="19050">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dirty="0">
                  <a:solidFill>
                    <a:schemeClr val="tx2"/>
                  </a:solidFill>
                  <a:latin typeface="微软雅黑" panose="020B0503020204020204" pitchFamily="34" charset="-122"/>
                  <a:ea typeface="微软雅黑" panose="020B0503020204020204" pitchFamily="34" charset="-122"/>
                </a:rPr>
                <a:t>知晓了新产品但缺乏相关信息</a:t>
              </a:r>
            </a:p>
          </p:txBody>
        </p:sp>
        <p:sp>
          <p:nvSpPr>
            <p:cNvPr id="8" name="AutoShape 9"/>
            <p:cNvSpPr>
              <a:spLocks noChangeArrowheads="1"/>
            </p:cNvSpPr>
            <p:nvPr/>
          </p:nvSpPr>
          <p:spPr bwMode="auto">
            <a:xfrm>
              <a:off x="1392" y="2736"/>
              <a:ext cx="992" cy="1200"/>
            </a:xfrm>
            <a:prstGeom prst="roundRect">
              <a:avLst>
                <a:gd name="adj" fmla="val 16667"/>
              </a:avLst>
            </a:prstGeom>
            <a:noFill/>
            <a:ln w="19050">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dirty="0">
                  <a:solidFill>
                    <a:schemeClr val="tx2"/>
                  </a:solidFill>
                  <a:latin typeface="微软雅黑" panose="020B0503020204020204" pitchFamily="34" charset="-122"/>
                  <a:ea typeface="微软雅黑" panose="020B0503020204020204" pitchFamily="34" charset="-122"/>
                </a:rPr>
                <a:t>寻找新产品的相关信息</a:t>
              </a:r>
            </a:p>
          </p:txBody>
        </p:sp>
        <p:sp>
          <p:nvSpPr>
            <p:cNvPr id="9" name="AutoShape 10"/>
            <p:cNvSpPr>
              <a:spLocks noChangeArrowheads="1"/>
            </p:cNvSpPr>
            <p:nvPr/>
          </p:nvSpPr>
          <p:spPr bwMode="auto">
            <a:xfrm>
              <a:off x="2488" y="2736"/>
              <a:ext cx="1024" cy="1200"/>
            </a:xfrm>
            <a:prstGeom prst="roundRect">
              <a:avLst>
                <a:gd name="adj" fmla="val 16667"/>
              </a:avLst>
            </a:prstGeom>
            <a:noFill/>
            <a:ln w="19050">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dirty="0">
                  <a:solidFill>
                    <a:schemeClr val="tx2"/>
                  </a:solidFill>
                  <a:latin typeface="微软雅黑" panose="020B0503020204020204" pitchFamily="34" charset="-122"/>
                  <a:ea typeface="微软雅黑" panose="020B0503020204020204" pitchFamily="34" charset="-122"/>
                </a:rPr>
                <a:t>考虑是否试用该新产品</a:t>
              </a:r>
            </a:p>
          </p:txBody>
        </p:sp>
        <p:sp>
          <p:nvSpPr>
            <p:cNvPr id="10" name="AutoShape 11"/>
            <p:cNvSpPr>
              <a:spLocks noChangeArrowheads="1"/>
            </p:cNvSpPr>
            <p:nvPr/>
          </p:nvSpPr>
          <p:spPr bwMode="auto">
            <a:xfrm>
              <a:off x="3576" y="2736"/>
              <a:ext cx="1000" cy="1200"/>
            </a:xfrm>
            <a:prstGeom prst="roundRect">
              <a:avLst>
                <a:gd name="adj" fmla="val 16667"/>
              </a:avLst>
            </a:prstGeom>
            <a:noFill/>
            <a:ln w="19050">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dirty="0">
                  <a:solidFill>
                    <a:schemeClr val="tx2"/>
                  </a:solidFill>
                  <a:latin typeface="微软雅黑" panose="020B0503020204020204" pitchFamily="34" charset="-122"/>
                  <a:ea typeface="微软雅黑" panose="020B0503020204020204" pitchFamily="34" charset="-122"/>
                </a:rPr>
                <a:t>少量试用新产品以改善对该新产品价值的评价</a:t>
              </a:r>
            </a:p>
          </p:txBody>
        </p:sp>
        <p:sp>
          <p:nvSpPr>
            <p:cNvPr id="11" name="AutoShape 12"/>
            <p:cNvSpPr>
              <a:spLocks noChangeArrowheads="1"/>
            </p:cNvSpPr>
            <p:nvPr/>
          </p:nvSpPr>
          <p:spPr bwMode="auto">
            <a:xfrm>
              <a:off x="4616" y="2736"/>
              <a:ext cx="1001" cy="1200"/>
            </a:xfrm>
            <a:prstGeom prst="roundRect">
              <a:avLst>
                <a:gd name="adj" fmla="val 16667"/>
              </a:avLst>
            </a:prstGeom>
            <a:noFill/>
            <a:ln w="19050">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r>
                <a:rPr lang="zh-CN" altLang="en-US" sz="2400" dirty="0">
                  <a:solidFill>
                    <a:schemeClr val="tx2"/>
                  </a:solidFill>
                  <a:latin typeface="微软雅黑" panose="020B0503020204020204" pitchFamily="34" charset="-122"/>
                  <a:ea typeface="微软雅黑" panose="020B0503020204020204" pitchFamily="34" charset="-122"/>
                </a:rPr>
                <a:t>决定全面地或经常性地使用该新产品</a:t>
              </a:r>
            </a:p>
          </p:txBody>
        </p:sp>
      </p:grpSp>
    </p:spTree>
    <p:extLst>
      <p:ext uri="{BB962C8B-B14F-4D97-AF65-F5344CB8AC3E}">
        <p14:creationId xmlns:p14="http://schemas.microsoft.com/office/powerpoint/2010/main" val="30757760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r>
              <a:rPr lang="zh-CN" altLang="en-US" sz="2400" dirty="0">
                <a:latin typeface="微软雅黑" panose="020B0503020204020204" pitchFamily="34" charset="-122"/>
                <a:ea typeface="微软雅黑" panose="020B0503020204020204" pitchFamily="34" charset="-122"/>
              </a:rPr>
              <a:t>创新精神的个体差异</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18</a:t>
            </a:fld>
            <a:endParaRPr lang="en-GB" altLang="en-GB"/>
          </a:p>
        </p:txBody>
      </p:sp>
      <p:grpSp>
        <p:nvGrpSpPr>
          <p:cNvPr id="5" name="Group 38"/>
          <p:cNvGrpSpPr>
            <a:grpSpLocks/>
          </p:cNvGrpSpPr>
          <p:nvPr/>
        </p:nvGrpSpPr>
        <p:grpSpPr bwMode="auto">
          <a:xfrm>
            <a:off x="618227" y="2132856"/>
            <a:ext cx="8534400" cy="3670300"/>
            <a:chOff x="192" y="1240"/>
            <a:chExt cx="5376" cy="2312"/>
          </a:xfrm>
        </p:grpSpPr>
        <p:sp>
          <p:nvSpPr>
            <p:cNvPr id="6" name="Line 11"/>
            <p:cNvSpPr>
              <a:spLocks noChangeShapeType="1"/>
            </p:cNvSpPr>
            <p:nvPr/>
          </p:nvSpPr>
          <p:spPr bwMode="auto">
            <a:xfrm>
              <a:off x="192" y="3312"/>
              <a:ext cx="5376" cy="0"/>
            </a:xfrm>
            <a:prstGeom prst="line">
              <a:avLst/>
            </a:prstGeom>
            <a:noFill/>
            <a:ln w="22225">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Freeform 21"/>
            <p:cNvSpPr>
              <a:spLocks/>
            </p:cNvSpPr>
            <p:nvPr/>
          </p:nvSpPr>
          <p:spPr bwMode="auto">
            <a:xfrm>
              <a:off x="432" y="1240"/>
              <a:ext cx="4944" cy="1928"/>
            </a:xfrm>
            <a:custGeom>
              <a:avLst/>
              <a:gdLst>
                <a:gd name="T0" fmla="*/ 0 w 4944"/>
                <a:gd name="T1" fmla="*/ 1928 h 1928"/>
                <a:gd name="T2" fmla="*/ 528 w 4944"/>
                <a:gd name="T3" fmla="*/ 1880 h 1928"/>
                <a:gd name="T4" fmla="*/ 960 w 4944"/>
                <a:gd name="T5" fmla="*/ 1736 h 1928"/>
                <a:gd name="T6" fmla="*/ 1440 w 4944"/>
                <a:gd name="T7" fmla="*/ 1256 h 1928"/>
                <a:gd name="T8" fmla="*/ 1920 w 4944"/>
                <a:gd name="T9" fmla="*/ 536 h 1928"/>
                <a:gd name="T10" fmla="*/ 2208 w 4944"/>
                <a:gd name="T11" fmla="*/ 104 h 1928"/>
                <a:gd name="T12" fmla="*/ 2400 w 4944"/>
                <a:gd name="T13" fmla="*/ 8 h 1928"/>
                <a:gd name="T14" fmla="*/ 2640 w 4944"/>
                <a:gd name="T15" fmla="*/ 56 h 1928"/>
                <a:gd name="T16" fmla="*/ 2784 w 4944"/>
                <a:gd name="T17" fmla="*/ 248 h 1928"/>
                <a:gd name="T18" fmla="*/ 3120 w 4944"/>
                <a:gd name="T19" fmla="*/ 920 h 1928"/>
                <a:gd name="T20" fmla="*/ 3456 w 4944"/>
                <a:gd name="T21" fmla="*/ 1400 h 1928"/>
                <a:gd name="T22" fmla="*/ 3888 w 4944"/>
                <a:gd name="T23" fmla="*/ 1736 h 1928"/>
                <a:gd name="T24" fmla="*/ 4368 w 4944"/>
                <a:gd name="T25" fmla="*/ 1880 h 1928"/>
                <a:gd name="T26" fmla="*/ 4944 w 4944"/>
                <a:gd name="T27" fmla="*/ 1928 h 19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944"/>
                <a:gd name="T43" fmla="*/ 0 h 1928"/>
                <a:gd name="T44" fmla="*/ 4944 w 4944"/>
                <a:gd name="T45" fmla="*/ 1928 h 19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944" h="1928">
                  <a:moveTo>
                    <a:pt x="0" y="1928"/>
                  </a:moveTo>
                  <a:cubicBezTo>
                    <a:pt x="184" y="1920"/>
                    <a:pt x="368" y="1912"/>
                    <a:pt x="528" y="1880"/>
                  </a:cubicBezTo>
                  <a:cubicBezTo>
                    <a:pt x="688" y="1848"/>
                    <a:pt x="808" y="1840"/>
                    <a:pt x="960" y="1736"/>
                  </a:cubicBezTo>
                  <a:cubicBezTo>
                    <a:pt x="1112" y="1632"/>
                    <a:pt x="1280" y="1456"/>
                    <a:pt x="1440" y="1256"/>
                  </a:cubicBezTo>
                  <a:cubicBezTo>
                    <a:pt x="1600" y="1056"/>
                    <a:pt x="1792" y="728"/>
                    <a:pt x="1920" y="536"/>
                  </a:cubicBezTo>
                  <a:cubicBezTo>
                    <a:pt x="2048" y="344"/>
                    <a:pt x="2128" y="192"/>
                    <a:pt x="2208" y="104"/>
                  </a:cubicBezTo>
                  <a:cubicBezTo>
                    <a:pt x="2288" y="16"/>
                    <a:pt x="2328" y="16"/>
                    <a:pt x="2400" y="8"/>
                  </a:cubicBezTo>
                  <a:cubicBezTo>
                    <a:pt x="2472" y="0"/>
                    <a:pt x="2576" y="16"/>
                    <a:pt x="2640" y="56"/>
                  </a:cubicBezTo>
                  <a:cubicBezTo>
                    <a:pt x="2704" y="96"/>
                    <a:pt x="2704" y="104"/>
                    <a:pt x="2784" y="248"/>
                  </a:cubicBezTo>
                  <a:cubicBezTo>
                    <a:pt x="2864" y="392"/>
                    <a:pt x="3008" y="728"/>
                    <a:pt x="3120" y="920"/>
                  </a:cubicBezTo>
                  <a:cubicBezTo>
                    <a:pt x="3232" y="1112"/>
                    <a:pt x="3328" y="1264"/>
                    <a:pt x="3456" y="1400"/>
                  </a:cubicBezTo>
                  <a:cubicBezTo>
                    <a:pt x="3584" y="1536"/>
                    <a:pt x="3736" y="1656"/>
                    <a:pt x="3888" y="1736"/>
                  </a:cubicBezTo>
                  <a:cubicBezTo>
                    <a:pt x="4040" y="1816"/>
                    <a:pt x="4192" y="1848"/>
                    <a:pt x="4368" y="1880"/>
                  </a:cubicBezTo>
                  <a:cubicBezTo>
                    <a:pt x="4544" y="1912"/>
                    <a:pt x="4744" y="1920"/>
                    <a:pt x="4944" y="1928"/>
                  </a:cubicBezTo>
                </a:path>
              </a:pathLst>
            </a:custGeom>
            <a:noFill/>
            <a:ln w="25400">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Line 22"/>
            <p:cNvSpPr>
              <a:spLocks noChangeShapeType="1"/>
            </p:cNvSpPr>
            <p:nvPr/>
          </p:nvSpPr>
          <p:spPr bwMode="auto">
            <a:xfrm>
              <a:off x="2880" y="1248"/>
              <a:ext cx="0" cy="2064"/>
            </a:xfrm>
            <a:prstGeom prst="line">
              <a:avLst/>
            </a:prstGeom>
            <a:noFill/>
            <a:ln w="15875">
              <a:solidFill>
                <a:schemeClr val="tx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23"/>
            <p:cNvSpPr>
              <a:spLocks noChangeShapeType="1"/>
            </p:cNvSpPr>
            <p:nvPr/>
          </p:nvSpPr>
          <p:spPr bwMode="auto">
            <a:xfrm>
              <a:off x="2016" y="2304"/>
              <a:ext cx="0" cy="1008"/>
            </a:xfrm>
            <a:prstGeom prst="line">
              <a:avLst/>
            </a:prstGeom>
            <a:noFill/>
            <a:ln w="15875">
              <a:solidFill>
                <a:schemeClr val="tx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Line 24"/>
            <p:cNvSpPr>
              <a:spLocks noChangeShapeType="1"/>
            </p:cNvSpPr>
            <p:nvPr/>
          </p:nvSpPr>
          <p:spPr bwMode="auto">
            <a:xfrm>
              <a:off x="3696" y="2432"/>
              <a:ext cx="0" cy="884"/>
            </a:xfrm>
            <a:prstGeom prst="line">
              <a:avLst/>
            </a:prstGeom>
            <a:noFill/>
            <a:ln w="15875">
              <a:solidFill>
                <a:schemeClr val="tx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Line 25"/>
            <p:cNvSpPr>
              <a:spLocks noChangeShapeType="1"/>
            </p:cNvSpPr>
            <p:nvPr/>
          </p:nvSpPr>
          <p:spPr bwMode="auto">
            <a:xfrm>
              <a:off x="1152" y="3112"/>
              <a:ext cx="0" cy="192"/>
            </a:xfrm>
            <a:prstGeom prst="line">
              <a:avLst/>
            </a:prstGeom>
            <a:noFill/>
            <a:ln w="15875">
              <a:solidFill>
                <a:schemeClr val="tx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2" name="Object 2"/>
            <p:cNvGraphicFramePr>
              <a:graphicFrameLocks noChangeAspect="1"/>
            </p:cNvGraphicFramePr>
            <p:nvPr/>
          </p:nvGraphicFramePr>
          <p:xfrm>
            <a:off x="864" y="3335"/>
            <a:ext cx="528" cy="217"/>
          </p:xfrm>
          <a:graphic>
            <a:graphicData uri="http://schemas.openxmlformats.org/presentationml/2006/ole">
              <mc:AlternateContent xmlns:mc="http://schemas.openxmlformats.org/markup-compatibility/2006">
                <mc:Choice xmlns:v="urn:schemas-microsoft-com:vml" Requires="v">
                  <p:oleObj name="Equation" r:id="rId2" imgW="494870" imgH="203024" progId="Equation.DSMT4">
                    <p:embed/>
                  </p:oleObj>
                </mc:Choice>
                <mc:Fallback>
                  <p:oleObj name="Equation" r:id="rId2" imgW="494870" imgH="203024" progId="Equation.DSMT4">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 y="3335"/>
                          <a:ext cx="528" cy="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3" name="Object 3"/>
            <p:cNvGraphicFramePr>
              <a:graphicFrameLocks noChangeAspect="1"/>
            </p:cNvGraphicFramePr>
            <p:nvPr/>
          </p:nvGraphicFramePr>
          <p:xfrm>
            <a:off x="1776" y="3335"/>
            <a:ext cx="447" cy="217"/>
          </p:xfrm>
          <a:graphic>
            <a:graphicData uri="http://schemas.openxmlformats.org/presentationml/2006/ole">
              <mc:AlternateContent xmlns:mc="http://schemas.openxmlformats.org/markup-compatibility/2006">
                <mc:Choice xmlns:v="urn:schemas-microsoft-com:vml" Requires="v">
                  <p:oleObj name="Equation" r:id="rId4" imgW="418918" imgH="203112" progId="Equation.DSMT4">
                    <p:embed/>
                  </p:oleObj>
                </mc:Choice>
                <mc:Fallback>
                  <p:oleObj name="Equation" r:id="rId4" imgW="418918" imgH="203112"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6" y="3335"/>
                          <a:ext cx="447" cy="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4" name="Object 4"/>
            <p:cNvGraphicFramePr>
              <a:graphicFrameLocks noChangeAspect="1"/>
            </p:cNvGraphicFramePr>
            <p:nvPr/>
          </p:nvGraphicFramePr>
          <p:xfrm>
            <a:off x="2809" y="3342"/>
            <a:ext cx="189" cy="203"/>
          </p:xfrm>
          <a:graphic>
            <a:graphicData uri="http://schemas.openxmlformats.org/presentationml/2006/ole">
              <mc:AlternateContent xmlns:mc="http://schemas.openxmlformats.org/markup-compatibility/2006">
                <mc:Choice xmlns:v="urn:schemas-microsoft-com:vml" Requires="v">
                  <p:oleObj name="Equation" r:id="rId6" imgW="177646" imgH="190335" progId="Equation.DSMT4">
                    <p:embed/>
                  </p:oleObj>
                </mc:Choice>
                <mc:Fallback>
                  <p:oleObj name="Equation" r:id="rId6" imgW="177646" imgH="190335" progId="Equation.DSMT4">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09" y="3342"/>
                          <a:ext cx="189" cy="2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5" name="Object 5"/>
            <p:cNvGraphicFramePr>
              <a:graphicFrameLocks noChangeAspect="1"/>
            </p:cNvGraphicFramePr>
            <p:nvPr/>
          </p:nvGraphicFramePr>
          <p:xfrm>
            <a:off x="3456" y="3335"/>
            <a:ext cx="447" cy="217"/>
          </p:xfrm>
          <a:graphic>
            <a:graphicData uri="http://schemas.openxmlformats.org/presentationml/2006/ole">
              <mc:AlternateContent xmlns:mc="http://schemas.openxmlformats.org/markup-compatibility/2006">
                <mc:Choice xmlns:v="urn:schemas-microsoft-com:vml" Requires="v">
                  <p:oleObj name="Equation" r:id="rId8" imgW="418918" imgH="203112" progId="Equation.DSMT4">
                    <p:embed/>
                  </p:oleObj>
                </mc:Choice>
                <mc:Fallback>
                  <p:oleObj name="Equation" r:id="rId8" imgW="418918" imgH="203112" progId="Equation.DSMT4">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56" y="3335"/>
                          <a:ext cx="447" cy="2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6" name="Rectangle 33"/>
            <p:cNvSpPr>
              <a:spLocks noChangeArrowheads="1"/>
            </p:cNvSpPr>
            <p:nvPr/>
          </p:nvSpPr>
          <p:spPr bwMode="auto">
            <a:xfrm>
              <a:off x="384" y="2736"/>
              <a:ext cx="76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lgn="ctr" eaLnBrk="1" hangingPunct="1">
                <a:spcBef>
                  <a:spcPct val="0"/>
                </a:spcBef>
                <a:buFontTx/>
                <a:buNone/>
              </a:pPr>
              <a:r>
                <a:rPr lang="en-US" altLang="zh-CN" sz="2000" b="1" dirty="0">
                  <a:solidFill>
                    <a:schemeClr val="tx2"/>
                  </a:solidFill>
                  <a:latin typeface="Times New Roman" panose="02020603050405020304" pitchFamily="18" charset="0"/>
                </a:rPr>
                <a:t>2.5%</a:t>
              </a:r>
            </a:p>
            <a:p>
              <a:pPr algn="ctr" eaLnBrk="1" hangingPunct="1">
                <a:spcBef>
                  <a:spcPct val="0"/>
                </a:spcBef>
                <a:buFontTx/>
                <a:buNone/>
              </a:pPr>
              <a:r>
                <a:rPr lang="zh-CN" altLang="en-US" sz="2000" b="1" dirty="0">
                  <a:solidFill>
                    <a:schemeClr val="tx2"/>
                  </a:solidFill>
                  <a:latin typeface="Times New Roman" panose="02020603050405020304" pitchFamily="18" charset="0"/>
                </a:rPr>
                <a:t>创新者</a:t>
              </a:r>
            </a:p>
          </p:txBody>
        </p:sp>
        <p:sp>
          <p:nvSpPr>
            <p:cNvPr id="17" name="Rectangle 34"/>
            <p:cNvSpPr>
              <a:spLocks noChangeArrowheads="1"/>
            </p:cNvSpPr>
            <p:nvPr/>
          </p:nvSpPr>
          <p:spPr bwMode="auto">
            <a:xfrm>
              <a:off x="1248" y="2928"/>
              <a:ext cx="76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lgn="ctr" eaLnBrk="1" hangingPunct="1">
                <a:spcBef>
                  <a:spcPct val="0"/>
                </a:spcBef>
                <a:buFontTx/>
                <a:buNone/>
              </a:pPr>
              <a:r>
                <a:rPr lang="en-US" altLang="zh-CN" sz="2000" b="1" dirty="0">
                  <a:solidFill>
                    <a:schemeClr val="tx2"/>
                  </a:solidFill>
                  <a:latin typeface="Times New Roman" panose="02020603050405020304" pitchFamily="18" charset="0"/>
                </a:rPr>
                <a:t>13.5%</a:t>
              </a:r>
            </a:p>
            <a:p>
              <a:pPr algn="ctr" eaLnBrk="1" hangingPunct="1">
                <a:spcBef>
                  <a:spcPct val="0"/>
                </a:spcBef>
                <a:buFontTx/>
                <a:buNone/>
              </a:pPr>
              <a:r>
                <a:rPr lang="zh-CN" altLang="en-US" sz="2000" b="1" dirty="0">
                  <a:solidFill>
                    <a:schemeClr val="tx2"/>
                  </a:solidFill>
                  <a:latin typeface="Times New Roman" panose="02020603050405020304" pitchFamily="18" charset="0"/>
                </a:rPr>
                <a:t>早期采用者</a:t>
              </a:r>
            </a:p>
          </p:txBody>
        </p:sp>
        <p:sp>
          <p:nvSpPr>
            <p:cNvPr id="18" name="Rectangle 35"/>
            <p:cNvSpPr>
              <a:spLocks noChangeArrowheads="1"/>
            </p:cNvSpPr>
            <p:nvPr/>
          </p:nvSpPr>
          <p:spPr bwMode="auto">
            <a:xfrm>
              <a:off x="2064" y="2928"/>
              <a:ext cx="76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lgn="ctr" eaLnBrk="1" hangingPunct="1">
                <a:spcBef>
                  <a:spcPct val="0"/>
                </a:spcBef>
                <a:buFontTx/>
                <a:buNone/>
              </a:pPr>
              <a:r>
                <a:rPr lang="en-US" altLang="zh-CN" sz="2000" b="1" dirty="0">
                  <a:solidFill>
                    <a:schemeClr val="tx2"/>
                  </a:solidFill>
                  <a:latin typeface="Times New Roman" panose="02020603050405020304" pitchFamily="18" charset="0"/>
                </a:rPr>
                <a:t>34%</a:t>
              </a:r>
            </a:p>
            <a:p>
              <a:pPr algn="ctr" eaLnBrk="1" hangingPunct="1">
                <a:spcBef>
                  <a:spcPct val="0"/>
                </a:spcBef>
                <a:buFontTx/>
                <a:buNone/>
              </a:pPr>
              <a:r>
                <a:rPr lang="zh-CN" altLang="en-US" sz="2000" b="1" dirty="0">
                  <a:solidFill>
                    <a:schemeClr val="tx2"/>
                  </a:solidFill>
                  <a:latin typeface="Times New Roman" panose="02020603050405020304" pitchFamily="18" charset="0"/>
                </a:rPr>
                <a:t>早期大众</a:t>
              </a:r>
            </a:p>
          </p:txBody>
        </p:sp>
        <p:sp>
          <p:nvSpPr>
            <p:cNvPr id="19" name="Rectangle 36"/>
            <p:cNvSpPr>
              <a:spLocks noChangeArrowheads="1"/>
            </p:cNvSpPr>
            <p:nvPr/>
          </p:nvSpPr>
          <p:spPr bwMode="auto">
            <a:xfrm>
              <a:off x="2904" y="2928"/>
              <a:ext cx="76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lgn="ctr" eaLnBrk="1" hangingPunct="1">
                <a:spcBef>
                  <a:spcPct val="0"/>
                </a:spcBef>
                <a:buFontTx/>
                <a:buNone/>
              </a:pPr>
              <a:r>
                <a:rPr lang="en-US" altLang="zh-CN" sz="2000" b="1" dirty="0">
                  <a:solidFill>
                    <a:schemeClr val="tx2"/>
                  </a:solidFill>
                  <a:latin typeface="Times New Roman" panose="02020603050405020304" pitchFamily="18" charset="0"/>
                </a:rPr>
                <a:t>34%</a:t>
              </a:r>
            </a:p>
            <a:p>
              <a:pPr algn="ctr" eaLnBrk="1" hangingPunct="1">
                <a:spcBef>
                  <a:spcPct val="0"/>
                </a:spcBef>
                <a:buFontTx/>
                <a:buNone/>
              </a:pPr>
              <a:r>
                <a:rPr lang="zh-CN" altLang="en-US" sz="2000" b="1" dirty="0">
                  <a:solidFill>
                    <a:schemeClr val="tx2"/>
                  </a:solidFill>
                  <a:latin typeface="Times New Roman" panose="02020603050405020304" pitchFamily="18" charset="0"/>
                </a:rPr>
                <a:t>晚期大众</a:t>
              </a:r>
            </a:p>
          </p:txBody>
        </p:sp>
        <p:sp>
          <p:nvSpPr>
            <p:cNvPr id="20" name="Rectangle 37"/>
            <p:cNvSpPr>
              <a:spLocks noChangeArrowheads="1"/>
            </p:cNvSpPr>
            <p:nvPr/>
          </p:nvSpPr>
          <p:spPr bwMode="auto">
            <a:xfrm>
              <a:off x="3648" y="2928"/>
              <a:ext cx="76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lgn="ctr" eaLnBrk="1" hangingPunct="1">
                <a:spcBef>
                  <a:spcPct val="0"/>
                </a:spcBef>
                <a:buFontTx/>
                <a:buNone/>
              </a:pPr>
              <a:r>
                <a:rPr lang="en-US" altLang="zh-CN" sz="2000" b="1" dirty="0">
                  <a:solidFill>
                    <a:schemeClr val="tx2"/>
                  </a:solidFill>
                  <a:latin typeface="Times New Roman" panose="02020603050405020304" pitchFamily="18" charset="0"/>
                </a:rPr>
                <a:t>16%</a:t>
              </a:r>
            </a:p>
            <a:p>
              <a:pPr algn="ctr" eaLnBrk="1" hangingPunct="1">
                <a:spcBef>
                  <a:spcPct val="0"/>
                </a:spcBef>
                <a:buFontTx/>
                <a:buNone/>
              </a:pPr>
              <a:r>
                <a:rPr lang="zh-CN" altLang="en-US" sz="2000" b="1" dirty="0">
                  <a:solidFill>
                    <a:schemeClr val="tx2"/>
                  </a:solidFill>
                  <a:latin typeface="Times New Roman" panose="02020603050405020304" pitchFamily="18" charset="0"/>
                </a:rPr>
                <a:t>落伍者</a:t>
              </a:r>
            </a:p>
          </p:txBody>
        </p:sp>
      </p:grpSp>
    </p:spTree>
    <p:extLst>
      <p:ext uri="{BB962C8B-B14F-4D97-AF65-F5344CB8AC3E}">
        <p14:creationId xmlns:p14="http://schemas.microsoft.com/office/powerpoint/2010/main" val="376577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8664" y="188640"/>
            <a:ext cx="8034337" cy="6128025"/>
          </a:xfrm>
        </p:spPr>
        <p:txBody>
          <a:bodyPr/>
          <a:lstStyle/>
          <a:p>
            <a:pPr marL="450850" indent="-450850">
              <a:lnSpc>
                <a:spcPct val="150000"/>
              </a:lnSpc>
            </a:pPr>
            <a:r>
              <a:rPr lang="zh-CN" altLang="en-US" sz="2800" dirty="0">
                <a:solidFill>
                  <a:srgbClr val="C00000"/>
                </a:solidFill>
                <a:latin typeface="微软雅黑" panose="020B0503020204020204" pitchFamily="34" charset="-122"/>
                <a:ea typeface="微软雅黑" panose="020B0503020204020204" pitchFamily="34" charset="-122"/>
              </a:rPr>
              <a:t>创新精神的个体差异</a:t>
            </a:r>
          </a:p>
          <a:p>
            <a:pPr marL="901700" lvl="1" indent="-271463">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创新者</a:t>
            </a:r>
            <a:r>
              <a:rPr lang="zh-CN" altLang="en-US" sz="2400" dirty="0">
                <a:solidFill>
                  <a:srgbClr val="002060"/>
                </a:solidFill>
                <a:latin typeface="微软雅黑" panose="020B0503020204020204" pitchFamily="34" charset="-122"/>
                <a:ea typeface="微软雅黑" panose="020B0503020204020204" pitchFamily="34" charset="-122"/>
              </a:rPr>
              <a:t>：有冒险精神，乐于尝试新观念</a:t>
            </a:r>
          </a:p>
          <a:p>
            <a:pPr marL="901700" lvl="1" indent="-271463">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早期采用者：</a:t>
            </a:r>
            <a:r>
              <a:rPr lang="zh-CN" altLang="en-US" sz="2400" dirty="0">
                <a:solidFill>
                  <a:srgbClr val="002060"/>
                </a:solidFill>
                <a:latin typeface="微软雅黑" panose="020B0503020204020204" pitchFamily="34" charset="-122"/>
                <a:ea typeface="微软雅黑" panose="020B0503020204020204" pitchFamily="34" charset="-122"/>
              </a:rPr>
              <a:t>是意见领袖，注重他人对自己是否尊重，较早采用新观念，态度谨慎</a:t>
            </a:r>
          </a:p>
          <a:p>
            <a:pPr marL="901700" lvl="1" indent="-271463">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早期大众：</a:t>
            </a:r>
            <a:r>
              <a:rPr lang="zh-CN" altLang="en-US" sz="2400" dirty="0">
                <a:solidFill>
                  <a:srgbClr val="002060"/>
                </a:solidFill>
                <a:latin typeface="微软雅黑" panose="020B0503020204020204" pitchFamily="34" charset="-122"/>
                <a:ea typeface="微软雅黑" panose="020B0503020204020204" pitchFamily="34" charset="-122"/>
              </a:rPr>
              <a:t>更为谨慎</a:t>
            </a:r>
          </a:p>
          <a:p>
            <a:pPr marL="901700" lvl="1" indent="-271463">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晚期大众：</a:t>
            </a:r>
            <a:r>
              <a:rPr lang="zh-CN" altLang="en-US" sz="2400" dirty="0">
                <a:solidFill>
                  <a:srgbClr val="002060"/>
                </a:solidFill>
                <a:latin typeface="微软雅黑" panose="020B0503020204020204" pitchFamily="34" charset="-122"/>
                <a:ea typeface="微软雅黑" panose="020B0503020204020204" pitchFamily="34" charset="-122"/>
              </a:rPr>
              <a:t>等待大多数人的评价</a:t>
            </a:r>
          </a:p>
          <a:p>
            <a:pPr marL="901700" lvl="1" indent="-271463">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落伍者：</a:t>
            </a:r>
            <a:r>
              <a:rPr lang="zh-CN" altLang="en-US" sz="2400" dirty="0">
                <a:solidFill>
                  <a:srgbClr val="002060"/>
                </a:solidFill>
                <a:latin typeface="微软雅黑" panose="020B0503020204020204" pitchFamily="34" charset="-122"/>
                <a:ea typeface="微软雅黑" panose="020B0503020204020204" pitchFamily="34" charset="-122"/>
              </a:rPr>
              <a:t>受传统约束，持怀疑态度，只有当创新成为传统时才采用</a:t>
            </a:r>
          </a:p>
          <a:p>
            <a:pPr marL="450850" indent="-450850">
              <a:lnSpc>
                <a:spcPct val="150000"/>
              </a:lnSpc>
            </a:pPr>
            <a:r>
              <a:rPr lang="zh-CN" altLang="en-US" sz="2800" b="1" dirty="0">
                <a:solidFill>
                  <a:srgbClr val="C00000"/>
                </a:solidFill>
                <a:latin typeface="微软雅黑" panose="020B0503020204020204" pitchFamily="34" charset="-122"/>
                <a:ea typeface="微软雅黑" panose="020B0503020204020204" pitchFamily="34" charset="-122"/>
              </a:rPr>
              <a:t>新产品营销应瞄准创新者和早期采用者</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19</a:t>
            </a:fld>
            <a:endParaRPr lang="en-GB" altLang="en-GB"/>
          </a:p>
        </p:txBody>
      </p:sp>
    </p:spTree>
    <p:extLst>
      <p:ext uri="{BB962C8B-B14F-4D97-AF65-F5344CB8AC3E}">
        <p14:creationId xmlns:p14="http://schemas.microsoft.com/office/powerpoint/2010/main" val="2358995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barn(inVertical)">
                                      <p:cBhvr>
                                        <p:cTn id="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a:t>
            </a:fld>
            <a:endParaRPr lang="en-GB" altLang="en-GB"/>
          </a:p>
        </p:txBody>
      </p:sp>
      <p:grpSp>
        <p:nvGrpSpPr>
          <p:cNvPr id="27" name="组合 26"/>
          <p:cNvGrpSpPr/>
          <p:nvPr/>
        </p:nvGrpSpPr>
        <p:grpSpPr>
          <a:xfrm>
            <a:off x="1964532" y="1844824"/>
            <a:ext cx="6135860" cy="3888432"/>
            <a:chOff x="2819400" y="1066800"/>
            <a:chExt cx="5562600" cy="3581400"/>
          </a:xfrm>
        </p:grpSpPr>
        <p:grpSp>
          <p:nvGrpSpPr>
            <p:cNvPr id="5" name="Group 2"/>
            <p:cNvGrpSpPr>
              <a:grpSpLocks/>
            </p:cNvGrpSpPr>
            <p:nvPr/>
          </p:nvGrpSpPr>
          <p:grpSpPr bwMode="auto">
            <a:xfrm>
              <a:off x="2819400" y="1066800"/>
              <a:ext cx="3810000" cy="3581400"/>
              <a:chOff x="1776" y="672"/>
              <a:chExt cx="2400" cy="2256"/>
            </a:xfrm>
          </p:grpSpPr>
          <p:sp>
            <p:nvSpPr>
              <p:cNvPr id="6" name="Oval 3"/>
              <p:cNvSpPr>
                <a:spLocks noChangeArrowheads="1"/>
              </p:cNvSpPr>
              <p:nvPr/>
            </p:nvSpPr>
            <p:spPr bwMode="auto">
              <a:xfrm>
                <a:off x="1776" y="672"/>
                <a:ext cx="2400" cy="2256"/>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7" name="Oval 4"/>
              <p:cNvSpPr>
                <a:spLocks noChangeArrowheads="1"/>
              </p:cNvSpPr>
              <p:nvPr/>
            </p:nvSpPr>
            <p:spPr bwMode="auto">
              <a:xfrm>
                <a:off x="2208" y="1056"/>
                <a:ext cx="1536" cy="1488"/>
              </a:xfrm>
              <a:prstGeom prst="ellipse">
                <a:avLst/>
              </a:prstGeom>
              <a:solidFill>
                <a:srgbClr val="00FF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spAutoFit/>
              </a:bodyPr>
              <a:lstStyle/>
              <a:p>
                <a:endParaRPr lang="zh-CN" altLang="en-US"/>
              </a:p>
            </p:txBody>
          </p:sp>
          <p:sp>
            <p:nvSpPr>
              <p:cNvPr id="8" name="Text Box 5"/>
              <p:cNvSpPr txBox="1">
                <a:spLocks noChangeArrowheads="1"/>
              </p:cNvSpPr>
              <p:nvPr/>
            </p:nvSpPr>
            <p:spPr bwMode="auto">
              <a:xfrm>
                <a:off x="2784" y="1536"/>
                <a:ext cx="432" cy="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kumimoji="1" lang="zh-CN" altLang="en-US" sz="1600" b="0">
                    <a:latin typeface="Times New Roman" panose="02020603050405020304" pitchFamily="18" charset="0"/>
                  </a:rPr>
                  <a:t>利益或  效用</a:t>
                </a:r>
              </a:p>
            </p:txBody>
          </p:sp>
          <p:sp>
            <p:nvSpPr>
              <p:cNvPr id="9" name="Text Box 6"/>
              <p:cNvSpPr txBox="1">
                <a:spLocks noChangeArrowheads="1"/>
              </p:cNvSpPr>
              <p:nvPr/>
            </p:nvSpPr>
            <p:spPr bwMode="auto">
              <a:xfrm>
                <a:off x="2784" y="1152"/>
                <a:ext cx="48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spcBef>
                    <a:spcPct val="50000"/>
                  </a:spcBef>
                </a:pPr>
                <a:r>
                  <a:rPr kumimoji="1" lang="zh-CN" altLang="en-US" sz="2000" b="0" dirty="0">
                    <a:latin typeface="Times New Roman" panose="02020603050405020304" pitchFamily="18" charset="0"/>
                  </a:rPr>
                  <a:t>质量</a:t>
                </a:r>
              </a:p>
            </p:txBody>
          </p:sp>
          <p:sp>
            <p:nvSpPr>
              <p:cNvPr id="10" name="Text Box 7"/>
              <p:cNvSpPr txBox="1">
                <a:spLocks noChangeArrowheads="1"/>
              </p:cNvSpPr>
              <p:nvPr/>
            </p:nvSpPr>
            <p:spPr bwMode="auto">
              <a:xfrm>
                <a:off x="3312" y="1584"/>
                <a:ext cx="48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spcBef>
                    <a:spcPct val="50000"/>
                  </a:spcBef>
                </a:pPr>
                <a:r>
                  <a:rPr kumimoji="1" lang="zh-CN" altLang="en-US" sz="2000" b="0" dirty="0">
                    <a:latin typeface="Times New Roman" panose="02020603050405020304" pitchFamily="18" charset="0"/>
                  </a:rPr>
                  <a:t>外观</a:t>
                </a:r>
              </a:p>
            </p:txBody>
          </p:sp>
          <p:sp>
            <p:nvSpPr>
              <p:cNvPr id="11" name="Text Box 8"/>
              <p:cNvSpPr txBox="1">
                <a:spLocks noChangeArrowheads="1"/>
              </p:cNvSpPr>
              <p:nvPr/>
            </p:nvSpPr>
            <p:spPr bwMode="auto">
              <a:xfrm>
                <a:off x="3216" y="2064"/>
                <a:ext cx="48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spcBef>
                    <a:spcPct val="50000"/>
                  </a:spcBef>
                </a:pPr>
                <a:r>
                  <a:rPr kumimoji="1" lang="zh-CN" altLang="en-US" sz="2000" b="0" dirty="0">
                    <a:latin typeface="Times New Roman" panose="02020603050405020304" pitchFamily="18" charset="0"/>
                  </a:rPr>
                  <a:t>特征</a:t>
                </a:r>
              </a:p>
            </p:txBody>
          </p:sp>
          <p:sp>
            <p:nvSpPr>
              <p:cNvPr id="12" name="Text Box 9"/>
              <p:cNvSpPr txBox="1">
                <a:spLocks noChangeArrowheads="1"/>
              </p:cNvSpPr>
              <p:nvPr/>
            </p:nvSpPr>
            <p:spPr bwMode="auto">
              <a:xfrm>
                <a:off x="2448" y="2112"/>
                <a:ext cx="48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kumimoji="1" lang="zh-CN" altLang="en-US" sz="2000" b="0" dirty="0">
                    <a:latin typeface="Times New Roman" panose="02020603050405020304" pitchFamily="18" charset="0"/>
                  </a:rPr>
                  <a:t>品牌</a:t>
                </a:r>
              </a:p>
            </p:txBody>
          </p:sp>
          <p:sp>
            <p:nvSpPr>
              <p:cNvPr id="13" name="Text Box 10"/>
              <p:cNvSpPr txBox="1">
                <a:spLocks noChangeArrowheads="1"/>
              </p:cNvSpPr>
              <p:nvPr/>
            </p:nvSpPr>
            <p:spPr bwMode="auto">
              <a:xfrm>
                <a:off x="2208" y="1584"/>
                <a:ext cx="48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spcBef>
                    <a:spcPct val="50000"/>
                  </a:spcBef>
                </a:pPr>
                <a:r>
                  <a:rPr kumimoji="1" lang="zh-CN" altLang="en-US" sz="2000" b="0" dirty="0">
                    <a:latin typeface="Times New Roman" panose="02020603050405020304" pitchFamily="18" charset="0"/>
                  </a:rPr>
                  <a:t>包装</a:t>
                </a:r>
              </a:p>
            </p:txBody>
          </p:sp>
          <p:sp>
            <p:nvSpPr>
              <p:cNvPr id="14" name="Text Box 11"/>
              <p:cNvSpPr txBox="1">
                <a:spLocks noChangeArrowheads="1"/>
              </p:cNvSpPr>
              <p:nvPr/>
            </p:nvSpPr>
            <p:spPr bwMode="auto">
              <a:xfrm>
                <a:off x="2688" y="768"/>
                <a:ext cx="576"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kumimoji="1" lang="zh-CN" altLang="en-US" sz="2000" b="0" dirty="0">
                    <a:latin typeface="Times New Roman" panose="02020603050405020304" pitchFamily="18" charset="0"/>
                  </a:rPr>
                  <a:t>送货</a:t>
                </a:r>
              </a:p>
            </p:txBody>
          </p:sp>
          <p:sp>
            <p:nvSpPr>
              <p:cNvPr id="15" name="Text Box 12"/>
              <p:cNvSpPr txBox="1">
                <a:spLocks noChangeArrowheads="1"/>
              </p:cNvSpPr>
              <p:nvPr/>
            </p:nvSpPr>
            <p:spPr bwMode="auto">
              <a:xfrm>
                <a:off x="3648" y="1296"/>
                <a:ext cx="49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spcBef>
                    <a:spcPct val="50000"/>
                  </a:spcBef>
                </a:pPr>
                <a:r>
                  <a:rPr kumimoji="1" lang="zh-CN" altLang="en-US" sz="2000" b="0" dirty="0">
                    <a:latin typeface="Times New Roman" panose="02020603050405020304" pitchFamily="18" charset="0"/>
                  </a:rPr>
                  <a:t>安装</a:t>
                </a:r>
              </a:p>
            </p:txBody>
          </p:sp>
          <p:sp>
            <p:nvSpPr>
              <p:cNvPr id="16" name="Text Box 13"/>
              <p:cNvSpPr txBox="1">
                <a:spLocks noChangeArrowheads="1"/>
              </p:cNvSpPr>
              <p:nvPr/>
            </p:nvSpPr>
            <p:spPr bwMode="auto">
              <a:xfrm>
                <a:off x="3504" y="2304"/>
                <a:ext cx="480"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spcBef>
                    <a:spcPct val="50000"/>
                  </a:spcBef>
                </a:pPr>
                <a:r>
                  <a:rPr kumimoji="1" lang="zh-CN" altLang="en-US" sz="2000" b="0" dirty="0">
                    <a:latin typeface="Times New Roman" panose="02020603050405020304" pitchFamily="18" charset="0"/>
                  </a:rPr>
                  <a:t>保证</a:t>
                </a:r>
              </a:p>
            </p:txBody>
          </p:sp>
          <p:sp>
            <p:nvSpPr>
              <p:cNvPr id="17" name="Text Box 14"/>
              <p:cNvSpPr txBox="1">
                <a:spLocks noChangeArrowheads="1"/>
              </p:cNvSpPr>
              <p:nvPr/>
            </p:nvSpPr>
            <p:spPr bwMode="auto">
              <a:xfrm>
                <a:off x="2112" y="2400"/>
                <a:ext cx="528"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spcBef>
                    <a:spcPct val="50000"/>
                  </a:spcBef>
                </a:pPr>
                <a:r>
                  <a:rPr kumimoji="1" lang="zh-CN" altLang="en-US" sz="2000" b="0" dirty="0">
                    <a:latin typeface="Times New Roman" panose="02020603050405020304" pitchFamily="18" charset="0"/>
                  </a:rPr>
                  <a:t>信贷</a:t>
                </a:r>
              </a:p>
            </p:txBody>
          </p:sp>
          <p:sp>
            <p:nvSpPr>
              <p:cNvPr id="18" name="Text Box 15"/>
              <p:cNvSpPr txBox="1">
                <a:spLocks noChangeArrowheads="1"/>
              </p:cNvSpPr>
              <p:nvPr/>
            </p:nvSpPr>
            <p:spPr bwMode="auto">
              <a:xfrm>
                <a:off x="1886" y="1390"/>
                <a:ext cx="384" cy="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kumimoji="1" lang="zh-CN" altLang="en-US" sz="2000" b="0" dirty="0">
                    <a:latin typeface="Times New Roman" panose="02020603050405020304" pitchFamily="18" charset="0"/>
                  </a:rPr>
                  <a:t>售后服务</a:t>
                </a:r>
              </a:p>
            </p:txBody>
          </p:sp>
          <p:sp>
            <p:nvSpPr>
              <p:cNvPr id="19" name="Oval 16"/>
              <p:cNvSpPr>
                <a:spLocks noChangeArrowheads="1"/>
              </p:cNvSpPr>
              <p:nvPr/>
            </p:nvSpPr>
            <p:spPr bwMode="auto">
              <a:xfrm>
                <a:off x="2640" y="1488"/>
                <a:ext cx="672" cy="672"/>
              </a:xfrm>
              <a:prstGeom prst="ellipse">
                <a:avLst/>
              </a:prstGeom>
              <a:solidFill>
                <a:srgbClr val="00FF00"/>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spAutoFit/>
              </a:bodyPr>
              <a:lstStyle/>
              <a:p>
                <a:pPr>
                  <a:spcBef>
                    <a:spcPct val="50000"/>
                  </a:spcBef>
                </a:pPr>
                <a:endParaRPr kumimoji="1" lang="zh-CN" altLang="zh-CN" b="0">
                  <a:latin typeface="Times New Roman" panose="02020603050405020304" pitchFamily="18" charset="0"/>
                </a:endParaRPr>
              </a:p>
            </p:txBody>
          </p:sp>
          <p:sp>
            <p:nvSpPr>
              <p:cNvPr id="20" name="Text Box 17"/>
              <p:cNvSpPr txBox="1">
                <a:spLocks noChangeArrowheads="1"/>
              </p:cNvSpPr>
              <p:nvPr/>
            </p:nvSpPr>
            <p:spPr bwMode="auto">
              <a:xfrm>
                <a:off x="2671" y="1598"/>
                <a:ext cx="624" cy="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lgn="ctr">
                  <a:spcBef>
                    <a:spcPct val="50000"/>
                  </a:spcBef>
                </a:pPr>
                <a:r>
                  <a:rPr kumimoji="1" lang="zh-CN" altLang="en-US" sz="2000" b="0" dirty="0">
                    <a:latin typeface="Times New Roman" panose="02020603050405020304" pitchFamily="18" charset="0"/>
                  </a:rPr>
                  <a:t>利益或效用</a:t>
                </a:r>
              </a:p>
            </p:txBody>
          </p:sp>
        </p:grpSp>
        <p:sp>
          <p:nvSpPr>
            <p:cNvPr id="21" name="Line 18"/>
            <p:cNvSpPr>
              <a:spLocks noChangeShapeType="1"/>
            </p:cNvSpPr>
            <p:nvPr/>
          </p:nvSpPr>
          <p:spPr bwMode="auto">
            <a:xfrm flipV="1">
              <a:off x="5219700" y="1314246"/>
              <a:ext cx="1935360" cy="15446"/>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22" name="Line 19"/>
            <p:cNvSpPr>
              <a:spLocks noChangeShapeType="1"/>
            </p:cNvSpPr>
            <p:nvPr/>
          </p:nvSpPr>
          <p:spPr bwMode="auto">
            <a:xfrm>
              <a:off x="5219700" y="2014536"/>
              <a:ext cx="1935360" cy="13859"/>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23" name="Line 20"/>
            <p:cNvSpPr>
              <a:spLocks noChangeShapeType="1"/>
            </p:cNvSpPr>
            <p:nvPr/>
          </p:nvSpPr>
          <p:spPr bwMode="auto">
            <a:xfrm>
              <a:off x="4991100" y="3058646"/>
              <a:ext cx="2163960" cy="33804"/>
            </a:xfrm>
            <a:prstGeom prst="line">
              <a:avLst/>
            </a:prstGeom>
            <a:noFill/>
            <a:ln w="9525">
              <a:solidFill>
                <a:srgbClr val="FFFF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nchor="ctr">
              <a:spAutoFit/>
            </a:bodyPr>
            <a:lstStyle/>
            <a:p>
              <a:endParaRPr lang="zh-CN" altLang="en-US"/>
            </a:p>
          </p:txBody>
        </p:sp>
        <p:sp>
          <p:nvSpPr>
            <p:cNvPr id="24" name="Text Box 21"/>
            <p:cNvSpPr txBox="1">
              <a:spLocks noChangeArrowheads="1"/>
            </p:cNvSpPr>
            <p:nvPr/>
          </p:nvSpPr>
          <p:spPr bwMode="auto">
            <a:xfrm>
              <a:off x="7086600" y="1094254"/>
              <a:ext cx="1295400" cy="427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000" tIns="46800" rIns="90000" bIns="46800">
              <a:spAutoFit/>
            </a:bodyPr>
            <a:lstStyle/>
            <a:p>
              <a:pPr>
                <a:spcBef>
                  <a:spcPct val="50000"/>
                </a:spcBef>
              </a:pPr>
              <a:r>
                <a:rPr kumimoji="1" lang="zh-CN" altLang="en-US" sz="2400" b="0" dirty="0">
                  <a:solidFill>
                    <a:srgbClr val="C00000"/>
                  </a:solidFill>
                  <a:latin typeface="Times New Roman" panose="02020603050405020304" pitchFamily="18" charset="0"/>
                </a:rPr>
                <a:t>附加产品</a:t>
              </a:r>
            </a:p>
          </p:txBody>
        </p:sp>
        <p:sp>
          <p:nvSpPr>
            <p:cNvPr id="25" name="Text Box 22"/>
            <p:cNvSpPr txBox="1">
              <a:spLocks noChangeArrowheads="1"/>
            </p:cNvSpPr>
            <p:nvPr/>
          </p:nvSpPr>
          <p:spPr bwMode="auto">
            <a:xfrm>
              <a:off x="7086600" y="1807253"/>
              <a:ext cx="1295400" cy="427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kumimoji="1" lang="zh-CN" altLang="en-US" sz="2400" dirty="0">
                  <a:solidFill>
                    <a:srgbClr val="C00000"/>
                  </a:solidFill>
                  <a:latin typeface="Times New Roman" panose="02020603050405020304" pitchFamily="18" charset="0"/>
                </a:rPr>
                <a:t>形式产品</a:t>
              </a:r>
            </a:p>
          </p:txBody>
        </p:sp>
        <p:sp>
          <p:nvSpPr>
            <p:cNvPr id="26" name="Text Box 23"/>
            <p:cNvSpPr txBox="1">
              <a:spLocks noChangeArrowheads="1"/>
            </p:cNvSpPr>
            <p:nvPr/>
          </p:nvSpPr>
          <p:spPr bwMode="auto">
            <a:xfrm>
              <a:off x="7086600" y="2895600"/>
              <a:ext cx="1295400" cy="427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spcBef>
                  <a:spcPct val="50000"/>
                </a:spcBef>
              </a:pPr>
              <a:r>
                <a:rPr kumimoji="1" lang="zh-CN" altLang="en-US" sz="2400" dirty="0">
                  <a:solidFill>
                    <a:srgbClr val="C00000"/>
                  </a:solidFill>
                  <a:latin typeface="Times New Roman" panose="02020603050405020304" pitchFamily="18" charset="0"/>
                </a:rPr>
                <a:t>核心产品</a:t>
              </a:r>
            </a:p>
          </p:txBody>
        </p:sp>
      </p:grpSp>
    </p:spTree>
    <p:extLst>
      <p:ext uri="{BB962C8B-B14F-4D97-AF65-F5344CB8AC3E}">
        <p14:creationId xmlns:p14="http://schemas.microsoft.com/office/powerpoint/2010/main" val="4250900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8664" y="1052736"/>
            <a:ext cx="8034337" cy="5263929"/>
          </a:xfrm>
        </p:spPr>
        <p:txBody>
          <a:bodyPr/>
          <a:lstStyle/>
          <a:p>
            <a:r>
              <a:rPr lang="zh-CN" altLang="en-US" sz="2400" b="1" dirty="0">
                <a:solidFill>
                  <a:schemeClr val="tx2"/>
                </a:solidFill>
                <a:latin typeface="微软雅黑" panose="020B0503020204020204" pitchFamily="34" charset="-122"/>
                <a:ea typeface="微软雅黑" panose="020B0503020204020204" pitchFamily="34" charset="-122"/>
              </a:rPr>
              <a:t>产品特征对采用率的影响</a:t>
            </a:r>
            <a:endParaRPr lang="en-US" altLang="zh-CN" sz="2400" b="1" dirty="0">
              <a:solidFill>
                <a:schemeClr val="tx2"/>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20</a:t>
            </a:fld>
            <a:endParaRPr lang="en-GB" altLang="en-GB"/>
          </a:p>
        </p:txBody>
      </p:sp>
      <p:grpSp>
        <p:nvGrpSpPr>
          <p:cNvPr id="5" name="Group 47"/>
          <p:cNvGrpSpPr>
            <a:grpSpLocks/>
          </p:cNvGrpSpPr>
          <p:nvPr/>
        </p:nvGrpSpPr>
        <p:grpSpPr bwMode="auto">
          <a:xfrm>
            <a:off x="556278" y="1770968"/>
            <a:ext cx="8435975" cy="3827463"/>
            <a:chOff x="371" y="1189"/>
            <a:chExt cx="5314" cy="2411"/>
          </a:xfrm>
        </p:grpSpPr>
        <p:sp>
          <p:nvSpPr>
            <p:cNvPr id="6" name="AutoShape 7"/>
            <p:cNvSpPr>
              <a:spLocks noChangeArrowheads="1"/>
            </p:cNvSpPr>
            <p:nvPr/>
          </p:nvSpPr>
          <p:spPr bwMode="auto">
            <a:xfrm>
              <a:off x="3587" y="2115"/>
              <a:ext cx="1021" cy="1485"/>
            </a:xfrm>
            <a:prstGeom prst="roundRect">
              <a:avLst>
                <a:gd name="adj" fmla="val 13745"/>
              </a:avLst>
            </a:prstGeom>
            <a:gradFill rotWithShape="0">
              <a:gsLst>
                <a:gs pos="0">
                  <a:srgbClr val="FFEFD1"/>
                </a:gs>
                <a:gs pos="64999">
                  <a:srgbClr val="F0EBD5"/>
                </a:gs>
                <a:gs pos="100000">
                  <a:srgbClr val="D1C39F"/>
                </a:gs>
              </a:gsLst>
              <a:lin ang="13500000"/>
            </a:gradFill>
            <a:ln w="38100">
              <a:solidFill>
                <a:schemeClr val="bg2"/>
              </a:solidFill>
              <a:round/>
              <a:headEnd/>
              <a:tailEnd/>
            </a:ln>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dirty="0">
                  <a:solidFill>
                    <a:srgbClr val="000099"/>
                  </a:solidFill>
                  <a:latin typeface="微软雅黑" panose="020B0503020204020204" pitchFamily="34" charset="-122"/>
                  <a:ea typeface="微软雅黑" panose="020B0503020204020204" pitchFamily="34" charset="-122"/>
                </a:rPr>
                <a:t>产品可以以较小的单位或代价试用的程度</a:t>
              </a:r>
            </a:p>
          </p:txBody>
        </p:sp>
        <p:sp>
          <p:nvSpPr>
            <p:cNvPr id="7" name="AutoShape 8"/>
            <p:cNvSpPr>
              <a:spLocks noChangeArrowheads="1"/>
            </p:cNvSpPr>
            <p:nvPr/>
          </p:nvSpPr>
          <p:spPr bwMode="auto">
            <a:xfrm>
              <a:off x="2503" y="2115"/>
              <a:ext cx="1015" cy="1485"/>
            </a:xfrm>
            <a:prstGeom prst="roundRect">
              <a:avLst>
                <a:gd name="adj" fmla="val 13745"/>
              </a:avLst>
            </a:prstGeom>
            <a:gradFill rotWithShape="0">
              <a:gsLst>
                <a:gs pos="0">
                  <a:srgbClr val="FFEFD1"/>
                </a:gs>
                <a:gs pos="64999">
                  <a:srgbClr val="F0EBD5"/>
                </a:gs>
                <a:gs pos="100000">
                  <a:srgbClr val="D1C39F"/>
                </a:gs>
              </a:gsLst>
              <a:lin ang="13500000"/>
            </a:gradFill>
            <a:ln w="38100">
              <a:solidFill>
                <a:schemeClr val="bg2"/>
              </a:solidFill>
              <a:round/>
              <a:headEnd/>
              <a:tailEnd/>
            </a:ln>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dirty="0">
                  <a:solidFill>
                    <a:srgbClr val="000099"/>
                  </a:solidFill>
                  <a:latin typeface="微软雅黑" panose="020B0503020204020204" pitchFamily="34" charset="-122"/>
                  <a:ea typeface="微软雅黑" panose="020B0503020204020204" pitchFamily="34" charset="-122"/>
                </a:rPr>
                <a:t>了解和使用新产品的难易程度</a:t>
              </a:r>
            </a:p>
          </p:txBody>
        </p:sp>
        <p:sp>
          <p:nvSpPr>
            <p:cNvPr id="8" name="AutoShape 9"/>
            <p:cNvSpPr>
              <a:spLocks noChangeArrowheads="1"/>
            </p:cNvSpPr>
            <p:nvPr/>
          </p:nvSpPr>
          <p:spPr bwMode="auto">
            <a:xfrm>
              <a:off x="1459" y="2115"/>
              <a:ext cx="985" cy="1485"/>
            </a:xfrm>
            <a:prstGeom prst="roundRect">
              <a:avLst>
                <a:gd name="adj" fmla="val 13745"/>
              </a:avLst>
            </a:prstGeom>
            <a:gradFill rotWithShape="0">
              <a:gsLst>
                <a:gs pos="0">
                  <a:srgbClr val="FFEFD1"/>
                </a:gs>
                <a:gs pos="64999">
                  <a:srgbClr val="F0EBD5"/>
                </a:gs>
                <a:gs pos="100000">
                  <a:srgbClr val="D1C39F"/>
                </a:gs>
              </a:gsLst>
              <a:lin ang="13500000"/>
            </a:gradFill>
            <a:ln w="38100">
              <a:solidFill>
                <a:schemeClr val="bg2"/>
              </a:solidFill>
              <a:round/>
              <a:headEnd/>
              <a:tailEnd/>
            </a:ln>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dirty="0">
                  <a:solidFill>
                    <a:srgbClr val="000099"/>
                  </a:solidFill>
                  <a:latin typeface="微软雅黑" panose="020B0503020204020204" pitchFamily="34" charset="-122"/>
                  <a:ea typeface="微软雅黑" panose="020B0503020204020204" pitchFamily="34" charset="-122"/>
                </a:rPr>
                <a:t>新产品符合潜在消费者的价值观和经验的程度</a:t>
              </a:r>
            </a:p>
          </p:txBody>
        </p:sp>
        <p:sp>
          <p:nvSpPr>
            <p:cNvPr id="9" name="AutoShape 10"/>
            <p:cNvSpPr>
              <a:spLocks noChangeArrowheads="1"/>
            </p:cNvSpPr>
            <p:nvPr/>
          </p:nvSpPr>
          <p:spPr bwMode="auto">
            <a:xfrm>
              <a:off x="371" y="2115"/>
              <a:ext cx="1021" cy="1485"/>
            </a:xfrm>
            <a:prstGeom prst="roundRect">
              <a:avLst>
                <a:gd name="adj" fmla="val 13745"/>
              </a:avLst>
            </a:prstGeom>
            <a:gradFill rotWithShape="0">
              <a:gsLst>
                <a:gs pos="0">
                  <a:srgbClr val="FFEFD1"/>
                </a:gs>
                <a:gs pos="64999">
                  <a:srgbClr val="F0EBD5"/>
                </a:gs>
                <a:gs pos="100000">
                  <a:srgbClr val="D1C39F"/>
                </a:gs>
              </a:gsLst>
              <a:lin ang="13500000"/>
            </a:gradFill>
            <a:ln w="38100">
              <a:solidFill>
                <a:schemeClr val="bg2"/>
              </a:solidFill>
              <a:round/>
              <a:headEnd/>
              <a:tailEnd/>
            </a:ln>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r>
                <a:rPr lang="zh-CN" altLang="en-US" sz="2400" dirty="0">
                  <a:solidFill>
                    <a:srgbClr val="000099"/>
                  </a:solidFill>
                  <a:latin typeface="微软雅黑" panose="020B0503020204020204" pitchFamily="34" charset="-122"/>
                  <a:ea typeface="微软雅黑" panose="020B0503020204020204" pitchFamily="34" charset="-122"/>
                </a:rPr>
                <a:t>新产品优于现有产品的程度</a:t>
              </a:r>
            </a:p>
          </p:txBody>
        </p:sp>
        <p:sp>
          <p:nvSpPr>
            <p:cNvPr id="10" name="Rectangle 12"/>
            <p:cNvSpPr>
              <a:spLocks noChangeArrowheads="1"/>
            </p:cNvSpPr>
            <p:nvPr/>
          </p:nvSpPr>
          <p:spPr bwMode="gray">
            <a:xfrm rot="3419336">
              <a:off x="532" y="1173"/>
              <a:ext cx="608" cy="651"/>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eaLnBrk="1" hangingPunct="1">
                <a:defRPr/>
              </a:pPr>
              <a:endParaRPr lang="zh-CN" altLang="en-US"/>
            </a:p>
          </p:txBody>
        </p:sp>
        <p:grpSp>
          <p:nvGrpSpPr>
            <p:cNvPr id="11" name="Group 13"/>
            <p:cNvGrpSpPr>
              <a:grpSpLocks/>
            </p:cNvGrpSpPr>
            <p:nvPr/>
          </p:nvGrpSpPr>
          <p:grpSpPr bwMode="auto">
            <a:xfrm>
              <a:off x="1135" y="1366"/>
              <a:ext cx="568" cy="79"/>
              <a:chOff x="2003" y="3439"/>
              <a:chExt cx="468" cy="244"/>
            </a:xfrm>
          </p:grpSpPr>
          <p:sp>
            <p:nvSpPr>
              <p:cNvPr id="37" name="Oval 14"/>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sp>
            <p:nvSpPr>
              <p:cNvPr id="38" name="Rectangle 15"/>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sp>
            <p:nvSpPr>
              <p:cNvPr id="39" name="Oval 16"/>
              <p:cNvSpPr>
                <a:spLocks noChangeArrowheads="1"/>
              </p:cNvSpPr>
              <p:nvPr/>
            </p:nvSpPr>
            <p:spPr bwMode="gray">
              <a:xfrm>
                <a:off x="2400" y="3442"/>
                <a:ext cx="71" cy="23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eaLnBrk="1" hangingPunct="1">
                  <a:defRPr/>
                </a:pPr>
                <a:endParaRPr lang="zh-CN" altLang="en-US"/>
              </a:p>
            </p:txBody>
          </p:sp>
          <p:sp>
            <p:nvSpPr>
              <p:cNvPr id="40" name="Oval 17"/>
              <p:cNvSpPr>
                <a:spLocks noChangeArrowheads="1"/>
              </p:cNvSpPr>
              <p:nvPr/>
            </p:nvSpPr>
            <p:spPr bwMode="gray">
              <a:xfrm>
                <a:off x="2438" y="3519"/>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eaLnBrk="1" hangingPunct="1">
                  <a:defRPr/>
                </a:pPr>
                <a:endParaRPr lang="zh-CN" altLang="en-US"/>
              </a:p>
            </p:txBody>
          </p:sp>
        </p:grpSp>
        <p:sp>
          <p:nvSpPr>
            <p:cNvPr id="12" name="Rectangle 18"/>
            <p:cNvSpPr>
              <a:spLocks noChangeArrowheads="1"/>
            </p:cNvSpPr>
            <p:nvPr/>
          </p:nvSpPr>
          <p:spPr bwMode="gray">
            <a:xfrm rot="3419336">
              <a:off x="1585" y="1167"/>
              <a:ext cx="595" cy="653"/>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grpSp>
          <p:nvGrpSpPr>
            <p:cNvPr id="13" name="Group 19"/>
            <p:cNvGrpSpPr>
              <a:grpSpLocks/>
            </p:cNvGrpSpPr>
            <p:nvPr/>
          </p:nvGrpSpPr>
          <p:grpSpPr bwMode="auto">
            <a:xfrm>
              <a:off x="2183" y="1366"/>
              <a:ext cx="568" cy="79"/>
              <a:chOff x="2003" y="3439"/>
              <a:chExt cx="468" cy="244"/>
            </a:xfrm>
          </p:grpSpPr>
          <p:sp>
            <p:nvSpPr>
              <p:cNvPr id="33" name="Oval 20"/>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sp>
            <p:nvSpPr>
              <p:cNvPr id="34" name="Rectangle 21"/>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sp>
            <p:nvSpPr>
              <p:cNvPr id="35" name="Oval 22"/>
              <p:cNvSpPr>
                <a:spLocks noChangeArrowheads="1"/>
              </p:cNvSpPr>
              <p:nvPr/>
            </p:nvSpPr>
            <p:spPr bwMode="gray">
              <a:xfrm>
                <a:off x="2400" y="3442"/>
                <a:ext cx="71" cy="23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eaLnBrk="1" hangingPunct="1">
                  <a:defRPr/>
                </a:pPr>
                <a:endParaRPr lang="zh-CN" altLang="en-US"/>
              </a:p>
            </p:txBody>
          </p:sp>
          <p:sp>
            <p:nvSpPr>
              <p:cNvPr id="36" name="Oval 23"/>
              <p:cNvSpPr>
                <a:spLocks noChangeArrowheads="1"/>
              </p:cNvSpPr>
              <p:nvPr/>
            </p:nvSpPr>
            <p:spPr bwMode="gray">
              <a:xfrm>
                <a:off x="2438" y="3519"/>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eaLnBrk="1" hangingPunct="1">
                  <a:defRPr/>
                </a:pPr>
                <a:endParaRPr lang="zh-CN" altLang="en-US"/>
              </a:p>
            </p:txBody>
          </p:sp>
        </p:grpSp>
        <p:sp>
          <p:nvSpPr>
            <p:cNvPr id="14" name="Rectangle 24"/>
            <p:cNvSpPr>
              <a:spLocks noChangeArrowheads="1"/>
            </p:cNvSpPr>
            <p:nvPr/>
          </p:nvSpPr>
          <p:spPr bwMode="gray">
            <a:xfrm rot="3419336">
              <a:off x="2591" y="1167"/>
              <a:ext cx="594" cy="654"/>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eaLnBrk="1" hangingPunct="1">
                <a:defRPr/>
              </a:pPr>
              <a:endParaRPr lang="zh-CN" altLang="en-US"/>
            </a:p>
          </p:txBody>
        </p:sp>
        <p:grpSp>
          <p:nvGrpSpPr>
            <p:cNvPr id="15" name="Group 25"/>
            <p:cNvGrpSpPr>
              <a:grpSpLocks/>
            </p:cNvGrpSpPr>
            <p:nvPr/>
          </p:nvGrpSpPr>
          <p:grpSpPr bwMode="auto">
            <a:xfrm>
              <a:off x="3232" y="1366"/>
              <a:ext cx="743" cy="79"/>
              <a:chOff x="2003" y="3439"/>
              <a:chExt cx="468" cy="244"/>
            </a:xfrm>
          </p:grpSpPr>
          <p:sp>
            <p:nvSpPr>
              <p:cNvPr id="29" name="Oval 26"/>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sp>
            <p:nvSpPr>
              <p:cNvPr id="30" name="Rectangle 27"/>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sp>
            <p:nvSpPr>
              <p:cNvPr id="31" name="Oval 28"/>
              <p:cNvSpPr>
                <a:spLocks noChangeArrowheads="1"/>
              </p:cNvSpPr>
              <p:nvPr/>
            </p:nvSpPr>
            <p:spPr bwMode="gray">
              <a:xfrm>
                <a:off x="2400" y="3442"/>
                <a:ext cx="71" cy="23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eaLnBrk="1" hangingPunct="1">
                  <a:defRPr/>
                </a:pPr>
                <a:endParaRPr lang="zh-CN" altLang="en-US"/>
              </a:p>
            </p:txBody>
          </p:sp>
          <p:sp>
            <p:nvSpPr>
              <p:cNvPr id="32" name="Oval 29"/>
              <p:cNvSpPr>
                <a:spLocks noChangeArrowheads="1"/>
              </p:cNvSpPr>
              <p:nvPr/>
            </p:nvSpPr>
            <p:spPr bwMode="gray">
              <a:xfrm>
                <a:off x="2438" y="3519"/>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eaLnBrk="1" hangingPunct="1">
                  <a:defRPr/>
                </a:pPr>
                <a:endParaRPr lang="zh-CN" altLang="en-US"/>
              </a:p>
            </p:txBody>
          </p:sp>
        </p:grpSp>
        <p:sp>
          <p:nvSpPr>
            <p:cNvPr id="16" name="Rectangle 30"/>
            <p:cNvSpPr>
              <a:spLocks noChangeArrowheads="1"/>
            </p:cNvSpPr>
            <p:nvPr/>
          </p:nvSpPr>
          <p:spPr bwMode="gray">
            <a:xfrm rot="3419336">
              <a:off x="3617" y="1178"/>
              <a:ext cx="610" cy="631"/>
            </a:xfrm>
            <a:prstGeom prst="rect">
              <a:avLst/>
            </a:prstGeom>
            <a:solidFill>
              <a:schemeClr val="accent1"/>
            </a:solidFill>
            <a:ln w="9525">
              <a:miter lim="800000"/>
              <a:headEnd/>
              <a:tailEnd/>
            </a:ln>
            <a:scene3d>
              <a:camera prst="legacyPerspectiveFront">
                <a:rot lat="0" lon="1500000" rev="0"/>
              </a:camera>
              <a:lightRig rig="legacyFlat4" dir="b"/>
            </a:scene3d>
            <a:sp3d extrusionH="887400" prstMaterial="legacyMatte">
              <a:bevelT w="13500" h="13500" prst="angle"/>
              <a:bevelB w="13500" h="13500" prst="angle"/>
              <a:extrusionClr>
                <a:schemeClr val="accent1"/>
              </a:extrusionClr>
              <a:contourClr>
                <a:schemeClr val="accent1"/>
              </a:contourClr>
            </a:sp3d>
          </p:spPr>
          <p:txBody>
            <a:bodyPr wrap="none" anchor="ctr">
              <a:flatTx/>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sp>
          <p:nvSpPr>
            <p:cNvPr id="17" name="Rectangle 31"/>
            <p:cNvSpPr>
              <a:spLocks noChangeArrowheads="1"/>
            </p:cNvSpPr>
            <p:nvPr/>
          </p:nvSpPr>
          <p:spPr bwMode="gray">
            <a:xfrm>
              <a:off x="480" y="1393"/>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r>
                <a:rPr lang="zh-CN" altLang="en-US" sz="2400" b="1" dirty="0">
                  <a:solidFill>
                    <a:schemeClr val="bg1"/>
                  </a:solidFill>
                  <a:latin typeface="Times New Roman" panose="02020603050405020304" pitchFamily="18" charset="0"/>
                  <a:ea typeface="宋体" panose="02010600030101010101" pitchFamily="2" charset="-122"/>
                </a:rPr>
                <a:t>相对优势</a:t>
              </a:r>
            </a:p>
          </p:txBody>
        </p:sp>
        <p:sp>
          <p:nvSpPr>
            <p:cNvPr id="18" name="Rectangle 32"/>
            <p:cNvSpPr>
              <a:spLocks noChangeArrowheads="1"/>
            </p:cNvSpPr>
            <p:nvPr/>
          </p:nvSpPr>
          <p:spPr bwMode="gray">
            <a:xfrm>
              <a:off x="1520" y="1383"/>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b="1" dirty="0">
                  <a:solidFill>
                    <a:schemeClr val="bg1"/>
                  </a:solidFill>
                  <a:latin typeface="Times New Roman" panose="02020603050405020304" pitchFamily="18" charset="0"/>
                  <a:ea typeface="宋体" panose="02010600030101010101" pitchFamily="2" charset="-122"/>
                </a:rPr>
                <a:t>匹配程度</a:t>
              </a:r>
            </a:p>
          </p:txBody>
        </p:sp>
        <p:sp>
          <p:nvSpPr>
            <p:cNvPr id="19" name="Rectangle 33"/>
            <p:cNvSpPr>
              <a:spLocks noChangeArrowheads="1"/>
            </p:cNvSpPr>
            <p:nvPr/>
          </p:nvSpPr>
          <p:spPr bwMode="gray">
            <a:xfrm>
              <a:off x="2544" y="1384"/>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b="1" dirty="0">
                  <a:solidFill>
                    <a:schemeClr val="bg1"/>
                  </a:solidFill>
                  <a:latin typeface="Times New Roman" panose="02020603050405020304" pitchFamily="18" charset="0"/>
                  <a:ea typeface="宋体" panose="02010600030101010101" pitchFamily="2" charset="-122"/>
                </a:rPr>
                <a:t>复杂程度</a:t>
              </a:r>
            </a:p>
          </p:txBody>
        </p:sp>
        <p:sp>
          <p:nvSpPr>
            <p:cNvPr id="20" name="Rectangle 34"/>
            <p:cNvSpPr>
              <a:spLocks noChangeArrowheads="1"/>
            </p:cNvSpPr>
            <p:nvPr/>
          </p:nvSpPr>
          <p:spPr bwMode="gray">
            <a:xfrm>
              <a:off x="3560" y="1383"/>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b="1" dirty="0">
                  <a:solidFill>
                    <a:schemeClr val="bg1"/>
                  </a:solidFill>
                  <a:latin typeface="Times New Roman" panose="02020603050405020304" pitchFamily="18" charset="0"/>
                  <a:ea typeface="宋体" panose="02010600030101010101" pitchFamily="2" charset="-122"/>
                </a:rPr>
                <a:t>可分程度</a:t>
              </a:r>
            </a:p>
          </p:txBody>
        </p:sp>
        <p:grpSp>
          <p:nvGrpSpPr>
            <p:cNvPr id="21" name="Group 39"/>
            <p:cNvGrpSpPr>
              <a:grpSpLocks/>
            </p:cNvGrpSpPr>
            <p:nvPr/>
          </p:nvGrpSpPr>
          <p:grpSpPr bwMode="auto">
            <a:xfrm>
              <a:off x="4272" y="1361"/>
              <a:ext cx="743" cy="79"/>
              <a:chOff x="2003" y="3439"/>
              <a:chExt cx="468" cy="244"/>
            </a:xfrm>
          </p:grpSpPr>
          <p:sp>
            <p:nvSpPr>
              <p:cNvPr id="25" name="Oval 40"/>
              <p:cNvSpPr>
                <a:spLocks noChangeArrowheads="1"/>
              </p:cNvSpPr>
              <p:nvPr/>
            </p:nvSpPr>
            <p:spPr bwMode="gray">
              <a:xfrm>
                <a:off x="2003" y="3439"/>
                <a:ext cx="79" cy="242"/>
              </a:xfrm>
              <a:prstGeom prst="ellipse">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sp>
            <p:nvSpPr>
              <p:cNvPr id="26" name="Rectangle 41"/>
              <p:cNvSpPr>
                <a:spLocks noChangeArrowheads="1"/>
              </p:cNvSpPr>
              <p:nvPr/>
            </p:nvSpPr>
            <p:spPr bwMode="gray">
              <a:xfrm>
                <a:off x="2048" y="3441"/>
                <a:ext cx="388" cy="242"/>
              </a:xfrm>
              <a:prstGeom prst="rect">
                <a:avLst/>
              </a:prstGeom>
              <a:gradFill rotWithShape="0">
                <a:gsLst>
                  <a:gs pos="0">
                    <a:srgbClr val="767676"/>
                  </a:gs>
                  <a:gs pos="50000">
                    <a:srgbClr val="FFFFFF"/>
                  </a:gs>
                  <a:gs pos="100000">
                    <a:srgbClr val="76767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eaLnBrk="1" hangingPunct="1">
                  <a:spcBef>
                    <a:spcPct val="0"/>
                  </a:spcBef>
                  <a:buFontTx/>
                  <a:buNone/>
                </a:pPr>
                <a:endParaRPr lang="zh-CN" altLang="en-US" sz="1800">
                  <a:latin typeface="Times New Roman" panose="02020603050405020304" pitchFamily="18" charset="0"/>
                </a:endParaRPr>
              </a:p>
            </p:txBody>
          </p:sp>
          <p:sp>
            <p:nvSpPr>
              <p:cNvPr id="27" name="Oval 42"/>
              <p:cNvSpPr>
                <a:spLocks noChangeArrowheads="1"/>
              </p:cNvSpPr>
              <p:nvPr/>
            </p:nvSpPr>
            <p:spPr bwMode="gray">
              <a:xfrm>
                <a:off x="2400" y="3442"/>
                <a:ext cx="71" cy="235"/>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12700">
                <a:solidFill>
                  <a:schemeClr val="bg1"/>
                </a:solidFill>
                <a:round/>
                <a:headEnd/>
                <a:tailEnd/>
              </a:ln>
              <a:effectLst/>
            </p:spPr>
            <p:txBody>
              <a:bodyPr wrap="none" anchor="ctr"/>
              <a:lstStyle/>
              <a:p>
                <a:pPr eaLnBrk="1" hangingPunct="1">
                  <a:defRPr/>
                </a:pPr>
                <a:endParaRPr lang="zh-CN" altLang="en-US"/>
              </a:p>
            </p:txBody>
          </p:sp>
          <p:sp>
            <p:nvSpPr>
              <p:cNvPr id="28" name="Oval 43"/>
              <p:cNvSpPr>
                <a:spLocks noChangeArrowheads="1"/>
              </p:cNvSpPr>
              <p:nvPr/>
            </p:nvSpPr>
            <p:spPr bwMode="gray">
              <a:xfrm>
                <a:off x="2438" y="3519"/>
                <a:ext cx="20" cy="68"/>
              </a:xfrm>
              <a:prstGeom prst="ellipse">
                <a:avLst/>
              </a:prstGeom>
              <a:gradFill rotWithShape="0">
                <a:gsLst>
                  <a:gs pos="0">
                    <a:schemeClr val="bg1">
                      <a:gamma/>
                      <a:shade val="46275"/>
                      <a:invGamma/>
                    </a:schemeClr>
                  </a:gs>
                  <a:gs pos="50000">
                    <a:schemeClr val="bg1"/>
                  </a:gs>
                  <a:gs pos="100000">
                    <a:schemeClr val="bg1">
                      <a:gamma/>
                      <a:shade val="46275"/>
                      <a:invGamma/>
                    </a:schemeClr>
                  </a:gs>
                </a:gsLst>
                <a:lin ang="5400000" scaled="1"/>
              </a:gradFill>
              <a:ln w="9525">
                <a:noFill/>
                <a:round/>
                <a:headEnd/>
                <a:tailEnd/>
              </a:ln>
              <a:effectLst/>
            </p:spPr>
            <p:txBody>
              <a:bodyPr wrap="none" anchor="ctr"/>
              <a:lstStyle/>
              <a:p>
                <a:pPr eaLnBrk="1" hangingPunct="1">
                  <a:defRPr/>
                </a:pPr>
                <a:endParaRPr lang="zh-CN" altLang="en-US"/>
              </a:p>
            </p:txBody>
          </p:sp>
        </p:grpSp>
        <p:sp>
          <p:nvSpPr>
            <p:cNvPr id="22" name="Rectangle 44"/>
            <p:cNvSpPr>
              <a:spLocks noChangeArrowheads="1"/>
            </p:cNvSpPr>
            <p:nvPr/>
          </p:nvSpPr>
          <p:spPr bwMode="gray">
            <a:xfrm rot="3419336">
              <a:off x="4683" y="1167"/>
              <a:ext cx="595" cy="654"/>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887400" prstMaterial="legacyMatte">
              <a:bevelT w="13500" h="13500" prst="angle"/>
              <a:bevelB w="13500" h="13500" prst="angle"/>
              <a:extrusionClr>
                <a:schemeClr val="hlink"/>
              </a:extrusionClr>
            </a:sp3d>
          </p:spPr>
          <p:txBody>
            <a:bodyPr wrap="none" anchor="ctr">
              <a:flatTx/>
            </a:bodyPr>
            <a:lstStyle/>
            <a:p>
              <a:pPr eaLnBrk="1" hangingPunct="1">
                <a:defRPr/>
              </a:pPr>
              <a:endParaRPr lang="zh-CN" altLang="en-US"/>
            </a:p>
          </p:txBody>
        </p:sp>
        <p:sp>
          <p:nvSpPr>
            <p:cNvPr id="23" name="Rectangle 45"/>
            <p:cNvSpPr>
              <a:spLocks noChangeArrowheads="1"/>
            </p:cNvSpPr>
            <p:nvPr/>
          </p:nvSpPr>
          <p:spPr bwMode="gray">
            <a:xfrm>
              <a:off x="4592" y="1392"/>
              <a:ext cx="109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b="1" dirty="0">
                  <a:solidFill>
                    <a:schemeClr val="bg1"/>
                  </a:solidFill>
                  <a:latin typeface="Times New Roman" panose="02020603050405020304" pitchFamily="18" charset="0"/>
                  <a:ea typeface="宋体" panose="02010600030101010101" pitchFamily="2" charset="-122"/>
                </a:rPr>
                <a:t>可沟通程度</a:t>
              </a:r>
            </a:p>
          </p:txBody>
        </p:sp>
        <p:sp>
          <p:nvSpPr>
            <p:cNvPr id="24" name="AutoShape 46"/>
            <p:cNvSpPr>
              <a:spLocks noChangeArrowheads="1"/>
            </p:cNvSpPr>
            <p:nvPr/>
          </p:nvSpPr>
          <p:spPr bwMode="auto">
            <a:xfrm>
              <a:off x="4664" y="2112"/>
              <a:ext cx="1021" cy="1488"/>
            </a:xfrm>
            <a:prstGeom prst="roundRect">
              <a:avLst>
                <a:gd name="adj" fmla="val 13745"/>
              </a:avLst>
            </a:prstGeom>
            <a:gradFill rotWithShape="0">
              <a:gsLst>
                <a:gs pos="0">
                  <a:srgbClr val="FFEFD1"/>
                </a:gs>
                <a:gs pos="64999">
                  <a:srgbClr val="F0EBD5"/>
                </a:gs>
                <a:gs pos="100000">
                  <a:srgbClr val="D1C39F"/>
                </a:gs>
              </a:gsLst>
              <a:lin ang="13500000"/>
            </a:gradFill>
            <a:ln w="38100">
              <a:solidFill>
                <a:schemeClr val="bg2"/>
              </a:solidFill>
              <a:round/>
              <a:headEnd/>
              <a:tailEnd/>
            </a:ln>
          </p:spPr>
          <p:txBody>
            <a:bodyPr/>
            <a:lstStyle>
              <a:lvl1pPr>
                <a:spcBef>
                  <a:spcPct val="20000"/>
                </a:spcBef>
                <a:buChar char="•"/>
                <a:defRPr sz="3200">
                  <a:solidFill>
                    <a:schemeClr val="tx1"/>
                  </a:solidFill>
                  <a:latin typeface="Calibri" panose="020F0502020204030204" pitchFamily="34" charset="0"/>
                  <a:ea typeface="ヒラギノ角ゴ Pro W3" charset="-128"/>
                  <a:cs typeface="Calibri" panose="020F0502020204030204" pitchFamily="34" charset="0"/>
                </a:defRPr>
              </a:lvl1pPr>
              <a:lvl2pPr marL="742950" indent="-285750">
                <a:spcBef>
                  <a:spcPct val="20000"/>
                </a:spcBef>
                <a:buChar char="–"/>
                <a:defRPr sz="2800">
                  <a:solidFill>
                    <a:schemeClr val="tx1"/>
                  </a:solidFill>
                  <a:latin typeface="Calibri" panose="020F0502020204030204" pitchFamily="34" charset="0"/>
                  <a:ea typeface="ヒラギノ角ゴ Pro W3" charset="-128"/>
                  <a:cs typeface="Calibri" panose="020F0502020204030204" pitchFamily="34" charset="0"/>
                </a:defRPr>
              </a:lvl2pPr>
              <a:lvl3pPr marL="1143000" indent="-228600">
                <a:spcBef>
                  <a:spcPct val="20000"/>
                </a:spcBef>
                <a:buChar char="•"/>
                <a:defRPr sz="2400">
                  <a:solidFill>
                    <a:schemeClr val="tx1"/>
                  </a:solidFill>
                  <a:latin typeface="Calibri" panose="020F0502020204030204" pitchFamily="34" charset="0"/>
                  <a:ea typeface="ヒラギノ角ゴ Pro W3" charset="-128"/>
                  <a:cs typeface="Calibri" panose="020F0502020204030204" pitchFamily="34" charset="0"/>
                </a:defRPr>
              </a:lvl3pPr>
              <a:lvl4pPr marL="16002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4pPr>
              <a:lvl5pPr marL="2057400" indent="-228600">
                <a:spcBef>
                  <a:spcPct val="20000"/>
                </a:spcBef>
                <a:buChar char="»"/>
                <a:defRPr sz="2000">
                  <a:solidFill>
                    <a:schemeClr val="tx1"/>
                  </a:solidFill>
                  <a:latin typeface="Calibri" panose="020F0502020204030204" pitchFamily="34" charset="0"/>
                  <a:ea typeface="ヒラギノ角ゴ Pro W3" charset="-128"/>
                  <a:cs typeface="Calibri" panose="020F0502020204030204" pitchFamily="34" charset="0"/>
                </a:defRPr>
              </a:lvl5pPr>
              <a:lvl6pPr marL="25146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6pPr>
              <a:lvl7pPr marL="29718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7pPr>
              <a:lvl8pPr marL="34290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8pPr>
              <a:lvl9pPr marL="3886200" indent="-228600" eaLnBrk="0" fontAlgn="base" hangingPunct="0">
                <a:spcBef>
                  <a:spcPct val="20000"/>
                </a:spcBef>
                <a:spcAft>
                  <a:spcPct val="0"/>
                </a:spcAft>
                <a:buChar char="»"/>
                <a:defRPr sz="2000">
                  <a:solidFill>
                    <a:schemeClr val="tx1"/>
                  </a:solidFill>
                  <a:latin typeface="Calibri" panose="020F0502020204030204" pitchFamily="34" charset="0"/>
                  <a:ea typeface="ヒラギノ角ゴ Pro W3" charset="-128"/>
                  <a:cs typeface="Calibri" panose="020F0502020204030204" pitchFamily="34" charset="0"/>
                </a:defRPr>
              </a:lvl9pPr>
            </a:lstStyle>
            <a:p>
              <a:pPr>
                <a:spcBef>
                  <a:spcPct val="0"/>
                </a:spcBef>
                <a:buNone/>
              </a:pPr>
              <a:r>
                <a:rPr lang="zh-CN" altLang="en-US" sz="2400" dirty="0">
                  <a:solidFill>
                    <a:srgbClr val="000099"/>
                  </a:solidFill>
                  <a:latin typeface="微软雅黑" panose="020B0503020204020204" pitchFamily="34" charset="-122"/>
                  <a:ea typeface="微软雅黑" panose="020B0503020204020204" pitchFamily="34" charset="-122"/>
                </a:rPr>
                <a:t>使用新产品后可以观察到或向他人描述优点的程度</a:t>
              </a:r>
            </a:p>
          </p:txBody>
        </p:sp>
      </p:grpSp>
    </p:spTree>
    <p:extLst>
      <p:ext uri="{BB962C8B-B14F-4D97-AF65-F5344CB8AC3E}">
        <p14:creationId xmlns:p14="http://schemas.microsoft.com/office/powerpoint/2010/main" val="3974485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微软雅黑" panose="020B0503020204020204" pitchFamily="34" charset="-122"/>
                <a:ea typeface="微软雅黑" panose="020B0503020204020204" pitchFamily="34" charset="-122"/>
              </a:rPr>
              <a:t>7.3  </a:t>
            </a:r>
            <a:r>
              <a:rPr lang="zh-CN" altLang="en-US" dirty="0">
                <a:latin typeface="微软雅黑" panose="020B0503020204020204" pitchFamily="34" charset="-122"/>
                <a:ea typeface="微软雅黑" panose="020B0503020204020204" pitchFamily="34" charset="-122"/>
              </a:rPr>
              <a:t>汽车产品组合策略</a:t>
            </a:r>
          </a:p>
        </p:txBody>
      </p:sp>
      <p:sp>
        <p:nvSpPr>
          <p:cNvPr id="3" name="内容占位符 2"/>
          <p:cNvSpPr>
            <a:spLocks noGrp="1"/>
          </p:cNvSpPr>
          <p:nvPr>
            <p:ph idx="1"/>
          </p:nvPr>
        </p:nvSpPr>
        <p:spPr/>
        <p:txBody>
          <a:bodyPr/>
          <a:lstStyle/>
          <a:p>
            <a:pPr>
              <a:lnSpc>
                <a:spcPct val="150000"/>
              </a:lnSpc>
            </a:pPr>
            <a:r>
              <a:rPr lang="en-US" altLang="zh-CN" sz="2400" dirty="0">
                <a:latin typeface="微软雅黑" panose="020B0503020204020204" pitchFamily="34" charset="-122"/>
                <a:ea typeface="微软雅黑" panose="020B0503020204020204" pitchFamily="34" charset="-122"/>
              </a:rPr>
              <a:t>7.3.1</a:t>
            </a:r>
            <a:r>
              <a:rPr lang="zh-CN" altLang="en-US" sz="2400" dirty="0">
                <a:latin typeface="微软雅黑" panose="020B0503020204020204" pitchFamily="34" charset="-122"/>
                <a:ea typeface="微软雅黑" panose="020B0503020204020204" pitchFamily="34" charset="-122"/>
              </a:rPr>
              <a:t>汽车产品组合的概念</a:t>
            </a:r>
          </a:p>
          <a:p>
            <a:pPr>
              <a:lnSpc>
                <a:spcPct val="150000"/>
              </a:lnSpc>
            </a:pPr>
            <a:r>
              <a:rPr lang="zh-CN" altLang="en-US" sz="2400" dirty="0">
                <a:latin typeface="微软雅黑" panose="020B0503020204020204" pitchFamily="34" charset="-122"/>
                <a:ea typeface="微软雅黑" panose="020B0503020204020204" pitchFamily="34" charset="-122"/>
              </a:rPr>
              <a:t>营销学把企业的各类产品线及其包含的全部产品项目，构成了一个企业的</a:t>
            </a:r>
            <a:r>
              <a:rPr lang="zh-CN" altLang="en-US" sz="3200" dirty="0">
                <a:solidFill>
                  <a:srgbClr val="C00000"/>
                </a:solidFill>
                <a:latin typeface="微软雅黑" panose="020B0503020204020204" pitchFamily="34" charset="-122"/>
                <a:ea typeface="微软雅黑" panose="020B0503020204020204" pitchFamily="34" charset="-122"/>
              </a:rPr>
              <a:t>产品组合</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产品项目</a:t>
            </a:r>
            <a:r>
              <a:rPr lang="zh-CN" altLang="en-US" sz="2400" dirty="0">
                <a:latin typeface="微软雅黑" panose="020B0503020204020204" pitchFamily="34" charset="-122"/>
                <a:ea typeface="微软雅黑" panose="020B0503020204020204" pitchFamily="34" charset="-122"/>
              </a:rPr>
              <a:t>是指在产品组合中，每一个具体的产品品种。</a:t>
            </a:r>
            <a:endParaRPr lang="en-US" altLang="zh-CN" sz="2400" dirty="0">
              <a:latin typeface="微软雅黑" panose="020B0503020204020204" pitchFamily="34" charset="-122"/>
              <a:ea typeface="微软雅黑" panose="020B0503020204020204" pitchFamily="34" charset="-122"/>
            </a:endParaRPr>
          </a:p>
          <a:p>
            <a:pPr>
              <a:lnSpc>
                <a:spcPct val="150000"/>
              </a:lnSpc>
            </a:pPr>
            <a:r>
              <a:rPr lang="zh-CN" altLang="en-US" sz="3200" dirty="0">
                <a:solidFill>
                  <a:srgbClr val="C00000"/>
                </a:solidFill>
                <a:latin typeface="微软雅黑" panose="020B0503020204020204" pitchFamily="34" charset="-122"/>
                <a:ea typeface="微软雅黑" panose="020B0503020204020204" pitchFamily="34" charset="-122"/>
              </a:rPr>
              <a:t>产品线</a:t>
            </a:r>
            <a:r>
              <a:rPr lang="zh-CN" altLang="en-US" sz="2400" dirty="0">
                <a:latin typeface="微软雅黑" panose="020B0503020204020204" pitchFamily="34" charset="-122"/>
                <a:ea typeface="微软雅黑" panose="020B0503020204020204" pitchFamily="34" charset="-122"/>
              </a:rPr>
              <a:t>是指在产品组合中能满足顾客同类需求，在功能、使用与销售等方面具有类似性质的一组产品。</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21</a:t>
            </a:fld>
            <a:endParaRPr lang="en-GB" altLang="en-GB"/>
          </a:p>
        </p:txBody>
      </p:sp>
    </p:spTree>
    <p:extLst>
      <p:ext uri="{BB962C8B-B14F-4D97-AF65-F5344CB8AC3E}">
        <p14:creationId xmlns:p14="http://schemas.microsoft.com/office/powerpoint/2010/main" val="1524064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8665" y="260648"/>
            <a:ext cx="8235823" cy="6056017"/>
          </a:xfrm>
        </p:spPr>
        <p:txBody>
          <a:bodyPr/>
          <a:lstStyle/>
          <a:p>
            <a:pPr>
              <a:lnSpc>
                <a:spcPct val="150000"/>
              </a:lnSpc>
            </a:pPr>
            <a:r>
              <a:rPr lang="en-US" altLang="zh-CN" sz="2400" dirty="0">
                <a:latin typeface="微软雅黑" panose="020B0503020204020204" pitchFamily="34" charset="-122"/>
                <a:ea typeface="微软雅黑" panose="020B0503020204020204" pitchFamily="34" charset="-122"/>
              </a:rPr>
              <a:t>7.3.2</a:t>
            </a:r>
            <a:r>
              <a:rPr lang="zh-CN" altLang="en-US" sz="2400" dirty="0">
                <a:latin typeface="微软雅黑" panose="020B0503020204020204" pitchFamily="34" charset="-122"/>
                <a:ea typeface="微软雅黑" panose="020B0503020204020204" pitchFamily="34" charset="-122"/>
              </a:rPr>
              <a:t>汽车产品组合策略</a:t>
            </a:r>
          </a:p>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产品组合决策的要素</a:t>
            </a:r>
          </a:p>
          <a:p>
            <a:pPr>
              <a:lnSpc>
                <a:spcPct val="120000"/>
              </a:lnSpc>
            </a:pPr>
            <a:r>
              <a:rPr lang="zh-CN" altLang="en-US" sz="2400" dirty="0">
                <a:latin typeface="微软雅黑" panose="020B0503020204020204" pitchFamily="34" charset="-122"/>
                <a:ea typeface="微软雅黑" panose="020B0503020204020204" pitchFamily="34" charset="-122"/>
              </a:rPr>
              <a:t>各企业的产品组合，从其深度和关联度上反映出自己的特征。</a:t>
            </a:r>
            <a:endParaRPr lang="en-US" altLang="zh-CN" sz="2400" dirty="0">
              <a:latin typeface="微软雅黑" panose="020B0503020204020204" pitchFamily="34" charset="-122"/>
              <a:ea typeface="微软雅黑" panose="020B0503020204020204" pitchFamily="34" charset="-122"/>
            </a:endParaRPr>
          </a:p>
          <a:p>
            <a:pPr>
              <a:lnSpc>
                <a:spcPct val="120000"/>
              </a:lnSpc>
            </a:pPr>
            <a:r>
              <a:rPr lang="zh-CN" altLang="en-US" sz="2400" dirty="0">
                <a:latin typeface="微软雅黑" panose="020B0503020204020204" pitchFamily="34" charset="-122"/>
                <a:ea typeface="微软雅黑" panose="020B0503020204020204" pitchFamily="34" charset="-122"/>
              </a:rPr>
              <a:t>产品组合的</a:t>
            </a:r>
            <a:r>
              <a:rPr lang="zh-CN" altLang="en-US" sz="2400" dirty="0">
                <a:solidFill>
                  <a:srgbClr val="C00000"/>
                </a:solidFill>
                <a:latin typeface="微软雅黑" panose="020B0503020204020204" pitchFamily="34" charset="-122"/>
                <a:ea typeface="微软雅黑" panose="020B0503020204020204" pitchFamily="34" charset="-122"/>
              </a:rPr>
              <a:t>宽度</a:t>
            </a:r>
            <a:r>
              <a:rPr lang="zh-CN" altLang="en-US" sz="2400" dirty="0">
                <a:latin typeface="微软雅黑" panose="020B0503020204020204" pitchFamily="34" charset="-122"/>
                <a:ea typeface="微软雅黑" panose="020B0503020204020204" pitchFamily="34" charset="-122"/>
              </a:rPr>
              <a:t>是指一个企业的产品组合中所拥有的产品线的数目。</a:t>
            </a:r>
          </a:p>
          <a:p>
            <a:pPr>
              <a:lnSpc>
                <a:spcPct val="120000"/>
              </a:lnSpc>
            </a:pPr>
            <a:r>
              <a:rPr lang="zh-CN" altLang="en-US" sz="2400" dirty="0">
                <a:latin typeface="微软雅黑" panose="020B0503020204020204" pitchFamily="34" charset="-122"/>
                <a:ea typeface="微软雅黑" panose="020B0503020204020204" pitchFamily="34" charset="-122"/>
              </a:rPr>
              <a:t>产品组合的</a:t>
            </a:r>
            <a:r>
              <a:rPr lang="zh-CN" altLang="en-US" sz="2400" dirty="0">
                <a:solidFill>
                  <a:srgbClr val="C00000"/>
                </a:solidFill>
                <a:latin typeface="微软雅黑" panose="020B0503020204020204" pitchFamily="34" charset="-122"/>
                <a:ea typeface="微软雅黑" panose="020B0503020204020204" pitchFamily="34" charset="-122"/>
              </a:rPr>
              <a:t>长度</a:t>
            </a:r>
            <a:r>
              <a:rPr lang="zh-CN" altLang="en-US" sz="2400" dirty="0">
                <a:latin typeface="微软雅黑" panose="020B0503020204020204" pitchFamily="34" charset="-122"/>
                <a:ea typeface="微软雅黑" panose="020B0503020204020204" pitchFamily="34" charset="-122"/>
              </a:rPr>
              <a:t>是指一个企业的产品组合中产品项目的总数，以产品项目总数除以产品线数目即可得到产品线的平均长度。</a:t>
            </a:r>
            <a:endParaRPr lang="en-US" altLang="zh-CN" sz="2400" dirty="0">
              <a:latin typeface="微软雅黑" panose="020B0503020204020204" pitchFamily="34" charset="-122"/>
              <a:ea typeface="微软雅黑" panose="020B0503020204020204" pitchFamily="34" charset="-122"/>
            </a:endParaRPr>
          </a:p>
          <a:p>
            <a:pPr>
              <a:lnSpc>
                <a:spcPct val="120000"/>
              </a:lnSpc>
            </a:pPr>
            <a:r>
              <a:rPr lang="zh-CN" altLang="en-US" sz="2400" dirty="0">
                <a:latin typeface="微软雅黑" panose="020B0503020204020204" pitchFamily="34" charset="-122"/>
                <a:ea typeface="微软雅黑" panose="020B0503020204020204" pitchFamily="34" charset="-122"/>
              </a:rPr>
              <a:t>产品组合的</a:t>
            </a:r>
            <a:r>
              <a:rPr lang="zh-CN" altLang="en-US" sz="2400" dirty="0">
                <a:solidFill>
                  <a:srgbClr val="C00000"/>
                </a:solidFill>
                <a:latin typeface="微软雅黑" panose="020B0503020204020204" pitchFamily="34" charset="-122"/>
                <a:ea typeface="微软雅黑" panose="020B0503020204020204" pitchFamily="34" charset="-122"/>
              </a:rPr>
              <a:t>深度</a:t>
            </a:r>
            <a:r>
              <a:rPr lang="zh-CN" altLang="en-US" sz="2400" dirty="0">
                <a:latin typeface="微软雅黑" panose="020B0503020204020204" pitchFamily="34" charset="-122"/>
                <a:ea typeface="微软雅黑" panose="020B0503020204020204" pitchFamily="34" charset="-122"/>
              </a:rPr>
              <a:t>是指一个企业产品线中的每一产品项目有多少个品种。  </a:t>
            </a:r>
          </a:p>
          <a:p>
            <a:pPr>
              <a:lnSpc>
                <a:spcPct val="120000"/>
              </a:lnSpc>
            </a:pPr>
            <a:r>
              <a:rPr lang="zh-CN" altLang="en-US" sz="2400" dirty="0">
                <a:latin typeface="微软雅黑" panose="020B0503020204020204" pitchFamily="34" charset="-122"/>
                <a:ea typeface="微软雅黑" panose="020B0503020204020204" pitchFamily="34" charset="-122"/>
              </a:rPr>
              <a:t>产品组合的</a:t>
            </a:r>
            <a:r>
              <a:rPr lang="zh-CN" altLang="en-US" sz="2400" dirty="0">
                <a:solidFill>
                  <a:srgbClr val="C00000"/>
                </a:solidFill>
                <a:latin typeface="微软雅黑" panose="020B0503020204020204" pitchFamily="34" charset="-122"/>
                <a:ea typeface="微软雅黑" panose="020B0503020204020204" pitchFamily="34" charset="-122"/>
              </a:rPr>
              <a:t>相关性</a:t>
            </a:r>
            <a:r>
              <a:rPr lang="zh-CN" altLang="en-US" sz="2400" dirty="0">
                <a:latin typeface="微软雅黑" panose="020B0503020204020204" pitchFamily="34" charset="-122"/>
                <a:ea typeface="微软雅黑" panose="020B0503020204020204" pitchFamily="34" charset="-122"/>
              </a:rPr>
              <a:t>指各条产品线在最终用途、生产条件、分配渠道或其他方面相互关联的程度。</a:t>
            </a: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22</a:t>
            </a:fld>
            <a:endParaRPr lang="en-GB" altLang="en-GB"/>
          </a:p>
        </p:txBody>
      </p:sp>
    </p:spTree>
    <p:extLst>
      <p:ext uri="{BB962C8B-B14F-4D97-AF65-F5344CB8AC3E}">
        <p14:creationId xmlns:p14="http://schemas.microsoft.com/office/powerpoint/2010/main" val="4104371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8664" y="692696"/>
            <a:ext cx="8034337" cy="5623969"/>
          </a:xfrm>
        </p:spPr>
        <p:txBody>
          <a:bodyPr/>
          <a:lstStyle/>
          <a:p>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产品组合策略的调整</a:t>
            </a:r>
          </a:p>
          <a:p>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）拓展产品组合</a:t>
            </a:r>
            <a:endParaRPr lang="en-US" altLang="zh-CN" sz="2400" dirty="0">
              <a:solidFill>
                <a:srgbClr val="C00000"/>
              </a:solidFill>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、思路：拓展产品组合的宽度、长度和深度。</a:t>
            </a:r>
            <a:endParaRPr lang="en-US" altLang="zh-CN"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、利弊</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更好地满足不同消费者的多样化需求；</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充分利用品牌效应；</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充分利用资源和生产能力；</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减小因需求偏好转移带来的市场风险。</a:t>
            </a:r>
            <a:endParaRPr lang="en-US" altLang="zh-CN" sz="24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2400" dirty="0">
              <a:latin typeface="微软雅黑" panose="020B0503020204020204" pitchFamily="34" charset="-122"/>
              <a:ea typeface="微软雅黑" panose="020B0503020204020204" pitchFamily="34" charset="-122"/>
            </a:endParaRPr>
          </a:p>
          <a:p>
            <a:pPr>
              <a:buFont typeface="Wingdings" pitchFamily="2" charset="2"/>
              <a:buChar char="u"/>
            </a:pPr>
            <a:r>
              <a:rPr lang="zh-CN" altLang="en-US" sz="2400" dirty="0">
                <a:latin typeface="微软雅黑" panose="020B0503020204020204" pitchFamily="34" charset="-122"/>
                <a:ea typeface="微软雅黑" panose="020B0503020204020204" pitchFamily="34" charset="-122"/>
              </a:rPr>
              <a:t>分散精力，增加管理难度。</a:t>
            </a:r>
          </a:p>
          <a:p>
            <a:endParaRPr lang="en-US" altLang="zh-CN"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23</a:t>
            </a:fld>
            <a:endParaRPr lang="en-GB" altLang="en-GB"/>
          </a:p>
        </p:txBody>
      </p:sp>
    </p:spTree>
    <p:extLst>
      <p:ext uri="{BB962C8B-B14F-4D97-AF65-F5344CB8AC3E}">
        <p14:creationId xmlns:p14="http://schemas.microsoft.com/office/powerpoint/2010/main" val="79062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）缩减产品组合</a:t>
            </a:r>
            <a:endParaRPr lang="en-US" altLang="zh-CN" sz="2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削减产品线或产品线内的产品项目，特别是取消那些不能盈利的产品。集中资源，发展获利多的产品线和产品项目。</a:t>
            </a:r>
            <a:endParaRPr lang="en-US" altLang="zh-CN" sz="2400" dirty="0">
              <a:latin typeface="微软雅黑" panose="020B0503020204020204" pitchFamily="34" charset="-122"/>
              <a:ea typeface="微软雅黑" panose="020B0503020204020204" pitchFamily="34" charset="-122"/>
            </a:endParaRPr>
          </a:p>
          <a:p>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利弊</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减少资金占用，加速资金周转；</a:t>
            </a:r>
            <a:endParaRPr lang="en-US" altLang="zh-CN" sz="24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生产专业化，提高效率，降低成本；</a:t>
            </a:r>
            <a:endParaRPr lang="en-US" altLang="zh-CN" sz="24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endParaRPr lang="en-US" altLang="zh-CN" sz="2400" dirty="0">
              <a:latin typeface="微软雅黑" panose="020B0503020204020204" pitchFamily="34" charset="-122"/>
              <a:ea typeface="微软雅黑" panose="020B0503020204020204" pitchFamily="34" charset="-122"/>
            </a:endParaRPr>
          </a:p>
          <a:p>
            <a:pPr>
              <a:buFont typeface="Wingdings" pitchFamily="2" charset="2"/>
              <a:buChar char="u"/>
            </a:pPr>
            <a:r>
              <a:rPr lang="zh-CN" altLang="en-US" sz="2400" dirty="0">
                <a:latin typeface="微软雅黑" panose="020B0503020204020204" pitchFamily="34" charset="-122"/>
                <a:ea typeface="微软雅黑" panose="020B0503020204020204" pitchFamily="34" charset="-122"/>
              </a:rPr>
              <a:t>失去部分市场，增加风险。</a:t>
            </a:r>
          </a:p>
          <a:p>
            <a:endParaRPr lang="zh-CN" altLang="en-US" sz="2400"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24</a:t>
            </a:fld>
            <a:endParaRPr lang="en-GB" altLang="en-GB"/>
          </a:p>
        </p:txBody>
      </p:sp>
    </p:spTree>
    <p:extLst>
      <p:ext uri="{BB962C8B-B14F-4D97-AF65-F5344CB8AC3E}">
        <p14:creationId xmlns:p14="http://schemas.microsoft.com/office/powerpoint/2010/main" val="2845099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）产品延伸</a:t>
            </a:r>
            <a:endParaRPr lang="en-US" altLang="zh-CN"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a:p>
            <a:r>
              <a:rPr lang="zh-CN" altLang="en-US" sz="2400" dirty="0">
                <a:solidFill>
                  <a:srgbClr val="C00000"/>
                </a:solidFill>
                <a:latin typeface="微软雅黑" panose="020B0503020204020204" pitchFamily="34" charset="-122"/>
                <a:ea typeface="微软雅黑" panose="020B0503020204020204" pitchFamily="34" charset="-122"/>
              </a:rPr>
              <a:t>高档产品策略</a:t>
            </a:r>
            <a:endParaRPr lang="en-US" altLang="zh-CN" sz="2400" dirty="0">
              <a:solidFill>
                <a:srgbClr val="C00000"/>
              </a:solidFill>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在原有产品线内增加高档次、高价格的产品项目。</a:t>
            </a:r>
          </a:p>
          <a:p>
            <a:r>
              <a:rPr lang="zh-CN" altLang="en-US" sz="2400" dirty="0">
                <a:latin typeface="微软雅黑" panose="020B0503020204020204" pitchFamily="34" charset="-122"/>
                <a:ea typeface="微软雅黑" panose="020B0503020204020204" pitchFamily="34" charset="-122"/>
              </a:rPr>
              <a:t>该策略有助于提高企业的声望和市场形象，</a:t>
            </a:r>
            <a:r>
              <a:rPr lang="zh-CN" altLang="en-US" sz="2400" dirty="0">
                <a:solidFill>
                  <a:srgbClr val="0070C0"/>
                </a:solidFill>
                <a:latin typeface="微软雅黑" panose="020B0503020204020204" pitchFamily="34" charset="-122"/>
                <a:ea typeface="微软雅黑" panose="020B0503020204020204" pitchFamily="34" charset="-122"/>
              </a:rPr>
              <a:t>但风险较高。</a:t>
            </a:r>
            <a:endParaRPr lang="en-US" altLang="zh-CN" sz="2400" dirty="0">
              <a:solidFill>
                <a:srgbClr val="0070C0"/>
              </a:solidFill>
              <a:latin typeface="微软雅黑" panose="020B0503020204020204" pitchFamily="34" charset="-122"/>
              <a:ea typeface="微软雅黑" panose="020B0503020204020204" pitchFamily="34" charset="-122"/>
            </a:endParaRPr>
          </a:p>
          <a:p>
            <a:pPr marL="0" lvl="0" indent="0" algn="ctr" eaLnBrk="0" fontAlgn="auto" hangingPunct="0">
              <a:lnSpc>
                <a:spcPct val="100000"/>
              </a:lnSpc>
              <a:spcBef>
                <a:spcPts val="0"/>
              </a:spcBef>
              <a:spcAft>
                <a:spcPts val="0"/>
              </a:spcAft>
              <a:buNone/>
              <a:tabLst/>
            </a:pPr>
            <a:r>
              <a:rPr kumimoji="1" lang="zh-CN" altLang="en-US" sz="2800" b="1" kern="1200" dirty="0">
                <a:solidFill>
                  <a:srgbClr val="C00000"/>
                </a:solidFill>
                <a:latin typeface="幼圆" panose="02010509060101010101" pitchFamily="49" charset="-122"/>
                <a:ea typeface="幼圆" panose="02010509060101010101" pitchFamily="49" charset="-122"/>
              </a:rPr>
              <a:t>  </a:t>
            </a:r>
            <a:endParaRPr kumimoji="1" lang="en-US" altLang="zh-CN" sz="2800" b="1" kern="1200" dirty="0">
              <a:solidFill>
                <a:srgbClr val="C00000"/>
              </a:solidFill>
              <a:latin typeface="幼圆" panose="02010509060101010101" pitchFamily="49" charset="-122"/>
              <a:ea typeface="幼圆" panose="02010509060101010101" pitchFamily="49" charset="-122"/>
            </a:endParaRPr>
          </a:p>
          <a:p>
            <a:pPr marL="0" lvl="0" indent="0" algn="ctr" eaLnBrk="0" fontAlgn="auto" hangingPunct="0">
              <a:lnSpc>
                <a:spcPct val="100000"/>
              </a:lnSpc>
              <a:spcBef>
                <a:spcPts val="0"/>
              </a:spcBef>
              <a:spcAft>
                <a:spcPts val="0"/>
              </a:spcAft>
              <a:buNone/>
              <a:tabLst/>
            </a:pPr>
            <a:r>
              <a:rPr kumimoji="1" lang="zh-CN" altLang="en-US" sz="2800" b="1" kern="1200" dirty="0">
                <a:solidFill>
                  <a:srgbClr val="C00000"/>
                </a:solidFill>
                <a:latin typeface="幼圆" panose="02010509060101010101" pitchFamily="49" charset="-122"/>
                <a:ea typeface="幼圆" panose="02010509060101010101" pitchFamily="49" charset="-122"/>
              </a:rPr>
              <a:t>引发形象冲突</a:t>
            </a:r>
          </a:p>
          <a:p>
            <a:endParaRPr lang="zh-CN" altLang="en-US" sz="2400"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25</a:t>
            </a:fld>
            <a:endParaRPr lang="en-GB" altLang="en-GB"/>
          </a:p>
        </p:txBody>
      </p:sp>
    </p:spTree>
    <p:extLst>
      <p:ext uri="{BB962C8B-B14F-4D97-AF65-F5344CB8AC3E}">
        <p14:creationId xmlns:p14="http://schemas.microsoft.com/office/powerpoint/2010/main" val="290807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barn(inVertical)">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barn(inVertic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低档产品策略</a:t>
            </a:r>
          </a:p>
          <a:p>
            <a:r>
              <a:rPr lang="zh-CN" altLang="en-US" sz="2400" dirty="0">
                <a:latin typeface="微软雅黑" panose="020B0503020204020204" pitchFamily="34" charset="-122"/>
                <a:ea typeface="微软雅黑" panose="020B0503020204020204" pitchFamily="34" charset="-122"/>
              </a:rPr>
              <a:t>在原有产品线内增加低档次、低价格的产品项目。</a:t>
            </a:r>
            <a:endParaRPr lang="en-US" altLang="zh-CN"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该策略有助于增加销售收入；扩大市场占有率，充分利用企业现有资源。</a:t>
            </a:r>
          </a:p>
          <a:p>
            <a:r>
              <a:rPr lang="zh-CN" altLang="en-US" sz="2400" dirty="0">
                <a:latin typeface="微软雅黑" panose="020B0503020204020204" pitchFamily="34" charset="-122"/>
                <a:ea typeface="微软雅黑" panose="020B0503020204020204" pitchFamily="34" charset="-122"/>
              </a:rPr>
              <a:t>但该策略也有风险。</a:t>
            </a:r>
            <a:r>
              <a:rPr lang="zh-CN" altLang="en-US" sz="2400" dirty="0">
                <a:solidFill>
                  <a:srgbClr val="0070C0"/>
                </a:solidFill>
                <a:latin typeface="微软雅黑" panose="020B0503020204020204" pitchFamily="34" charset="-122"/>
                <a:ea typeface="微软雅黑" panose="020B0503020204020204" pitchFamily="34" charset="-122"/>
              </a:rPr>
              <a:t>企业应该怎么做？</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26</a:t>
            </a:fld>
            <a:endParaRPr lang="en-GB" altLang="en-GB"/>
          </a:p>
        </p:txBody>
      </p:sp>
      <p:sp>
        <p:nvSpPr>
          <p:cNvPr id="5" name="Text Box 5"/>
          <p:cNvSpPr txBox="1">
            <a:spLocks noChangeArrowheads="1"/>
          </p:cNvSpPr>
          <p:nvPr/>
        </p:nvSpPr>
        <p:spPr bwMode="auto">
          <a:xfrm>
            <a:off x="1475656" y="4869160"/>
            <a:ext cx="5867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800" b="1" dirty="0">
                <a:solidFill>
                  <a:srgbClr val="C00000"/>
                </a:solidFill>
                <a:latin typeface="幼圆" panose="02010509060101010101" pitchFamily="49" charset="-122"/>
                <a:ea typeface="幼圆" panose="02010509060101010101" pitchFamily="49" charset="-122"/>
              </a:rPr>
              <a:t>低档产品策略最好辅以新品牌。</a:t>
            </a:r>
            <a:endParaRPr kumimoji="1" lang="zh-CN" altLang="en-US" sz="2400" dirty="0">
              <a:solidFill>
                <a:srgbClr val="C000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87294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微软雅黑" panose="020B0503020204020204" pitchFamily="34" charset="-122"/>
                <a:ea typeface="微软雅黑" panose="020B0503020204020204" pitchFamily="34" charset="-122"/>
              </a:rPr>
              <a:t>7.4  </a:t>
            </a:r>
            <a:r>
              <a:rPr lang="zh-CN" altLang="en-US" dirty="0">
                <a:latin typeface="微软雅黑" panose="020B0503020204020204" pitchFamily="34" charset="-122"/>
                <a:ea typeface="微软雅黑" panose="020B0503020204020204" pitchFamily="34" charset="-122"/>
              </a:rPr>
              <a:t>汽车品牌策略</a:t>
            </a:r>
          </a:p>
        </p:txBody>
      </p:sp>
      <p:sp>
        <p:nvSpPr>
          <p:cNvPr id="3" name="内容占位符 2"/>
          <p:cNvSpPr>
            <a:spLocks noGrp="1"/>
          </p:cNvSpPr>
          <p:nvPr>
            <p:ph idx="1"/>
          </p:nvPr>
        </p:nvSpPr>
        <p:spPr>
          <a:xfrm>
            <a:off x="728664" y="1308101"/>
            <a:ext cx="8163816" cy="5008564"/>
          </a:xfrm>
        </p:spPr>
        <p:txBody>
          <a:bodyPr/>
          <a:lstStyle/>
          <a:p>
            <a:pPr algn="just"/>
            <a:r>
              <a:rPr lang="en-US" altLang="zh-CN" sz="2400" dirty="0">
                <a:latin typeface="微软雅黑" panose="020B0503020204020204" pitchFamily="34" charset="-122"/>
                <a:ea typeface="微软雅黑" panose="020B0503020204020204" pitchFamily="34" charset="-122"/>
              </a:rPr>
              <a:t>7.4.1</a:t>
            </a:r>
            <a:r>
              <a:rPr lang="zh-CN" altLang="en-US" sz="2400" dirty="0">
                <a:latin typeface="微软雅黑" panose="020B0503020204020204" pitchFamily="34" charset="-122"/>
                <a:ea typeface="微软雅黑" panose="020B0503020204020204" pitchFamily="34" charset="-122"/>
              </a:rPr>
              <a:t>汽车品牌的概念</a:t>
            </a:r>
          </a:p>
          <a:p>
            <a:pPr algn="just">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品牌又称产品的牌子，它是制造商或经销商加在产品上的标志，是指用来识别卖者的产品或劳动的名称、符号、象征、设计或它们的组合，用来区别本企业与同行业其他企业同类产品的商业名称。</a:t>
            </a:r>
            <a:endParaRPr lang="en-US" altLang="zh-CN" sz="2400" dirty="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品牌</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品牌名称</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品牌标志</a:t>
            </a:r>
          </a:p>
          <a:p>
            <a:pPr algn="just">
              <a:lnSpc>
                <a:spcPct val="150000"/>
              </a:lnSpc>
            </a:pPr>
            <a:endParaRPr lang="zh-CN" altLang="en-US" sz="2400" dirty="0">
              <a:solidFill>
                <a:srgbClr val="C00000"/>
              </a:solidFill>
              <a:latin typeface="微软雅黑" panose="020B0503020204020204" pitchFamily="34" charset="-122"/>
              <a:ea typeface="微软雅黑" panose="020B0503020204020204" pitchFamily="34" charset="-122"/>
            </a:endParaRPr>
          </a:p>
          <a:p>
            <a:pPr algn="just"/>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27</a:t>
            </a:fld>
            <a:endParaRPr lang="en-GB" altLang="en-GB"/>
          </a:p>
        </p:txBody>
      </p:sp>
    </p:spTree>
    <p:extLst>
      <p:ext uri="{BB962C8B-B14F-4D97-AF65-F5344CB8AC3E}">
        <p14:creationId xmlns:p14="http://schemas.microsoft.com/office/powerpoint/2010/main" val="2435577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lvl="0"/>
            <a:r>
              <a:rPr lang="en-US" altLang="zh-CN" sz="2400" dirty="0">
                <a:latin typeface="微软雅黑" panose="020B0503020204020204" pitchFamily="34" charset="-122"/>
                <a:ea typeface="微软雅黑" panose="020B0503020204020204" pitchFamily="34" charset="-122"/>
              </a:rPr>
              <a:t>7.4.2</a:t>
            </a:r>
            <a:r>
              <a:rPr lang="zh-CN" altLang="en-US" sz="2400" dirty="0">
                <a:latin typeface="微软雅黑" panose="020B0503020204020204" pitchFamily="34" charset="-122"/>
                <a:ea typeface="微软雅黑" panose="020B0503020204020204" pitchFamily="34" charset="-122"/>
              </a:rPr>
              <a:t>汽车品牌的作用</a:t>
            </a:r>
          </a:p>
          <a:p>
            <a:pPr lvl="0"/>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）有利于广告宣传和树立企业以及产品形象。</a:t>
            </a:r>
          </a:p>
          <a:p>
            <a:pPr lvl="0"/>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）有利于产品组合的扩充。</a:t>
            </a:r>
          </a:p>
          <a:p>
            <a:pPr lvl="0"/>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）有利于扩大市场占有率。</a:t>
            </a:r>
          </a:p>
          <a:p>
            <a:pPr lvl="0"/>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）有利于监督、提高企业产品的质量。</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28</a:t>
            </a:fld>
            <a:endParaRPr lang="en-GB" altLang="en-GB"/>
          </a:p>
        </p:txBody>
      </p:sp>
    </p:spTree>
    <p:extLst>
      <p:ext uri="{BB962C8B-B14F-4D97-AF65-F5344CB8AC3E}">
        <p14:creationId xmlns:p14="http://schemas.microsoft.com/office/powerpoint/2010/main" val="33187330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14435" y="1124744"/>
            <a:ext cx="7962021" cy="5309818"/>
          </a:xfrm>
        </p:spPr>
        <p:txBody>
          <a:bodyPr/>
          <a:lstStyle/>
          <a:p>
            <a:r>
              <a:rPr lang="zh-CN" altLang="en-US" sz="2400" dirty="0">
                <a:latin typeface="微软雅黑" panose="020B0503020204020204" pitchFamily="34" charset="-122"/>
                <a:ea typeface="微软雅黑" panose="020B0503020204020204" pitchFamily="34" charset="-122"/>
              </a:rPr>
              <a:t>品牌的整体含义包括六个方面：</a:t>
            </a:r>
          </a:p>
          <a:p>
            <a:r>
              <a:rPr lang="zh-CN" altLang="en-US" sz="2400" dirty="0">
                <a:latin typeface="微软雅黑" panose="020B0503020204020204" pitchFamily="34" charset="-122"/>
                <a:ea typeface="微软雅黑" panose="020B0503020204020204" pitchFamily="34" charset="-122"/>
              </a:rPr>
              <a:t>□属性</a:t>
            </a:r>
            <a:r>
              <a:rPr lang="en-US" altLang="zh-CN" sz="2400" dirty="0">
                <a:latin typeface="微软雅黑" panose="020B0503020204020204" pitchFamily="34" charset="-122"/>
                <a:ea typeface="微软雅黑" panose="020B0503020204020204" pitchFamily="34" charset="-122"/>
              </a:rPr>
              <a:t>Attributes</a:t>
            </a:r>
            <a:r>
              <a:rPr lang="zh-CN" altLang="en-US" sz="2400" dirty="0">
                <a:latin typeface="微软雅黑" panose="020B0503020204020204" pitchFamily="34" charset="-122"/>
                <a:ea typeface="微软雅黑" panose="020B0503020204020204" pitchFamily="34" charset="-122"/>
              </a:rPr>
              <a:t>（奔驰：世界上工艺最佳的汽车）</a:t>
            </a:r>
          </a:p>
          <a:p>
            <a:r>
              <a:rPr lang="zh-CN" altLang="en-US" sz="2400" dirty="0">
                <a:latin typeface="微软雅黑" panose="020B0503020204020204" pitchFamily="34" charset="-122"/>
                <a:ea typeface="微软雅黑" panose="020B0503020204020204" pitchFamily="34" charset="-122"/>
              </a:rPr>
              <a:t>□利益</a:t>
            </a:r>
            <a:r>
              <a:rPr lang="en-US" altLang="zh-CN" sz="2400" dirty="0">
                <a:latin typeface="微软雅黑" panose="020B0503020204020204" pitchFamily="34" charset="-122"/>
                <a:ea typeface="微软雅黑" panose="020B0503020204020204" pitchFamily="34" charset="-122"/>
              </a:rPr>
              <a:t>Benefits</a:t>
            </a:r>
            <a:r>
              <a:rPr lang="zh-CN" altLang="en-US" sz="2400" dirty="0">
                <a:latin typeface="微软雅黑" panose="020B0503020204020204" pitchFamily="34" charset="-122"/>
                <a:ea typeface="微软雅黑" panose="020B0503020204020204" pitchFamily="34" charset="-122"/>
              </a:rPr>
              <a:t>（一旦出事时我很安全）</a:t>
            </a:r>
          </a:p>
          <a:p>
            <a:r>
              <a:rPr lang="zh-CN" altLang="en-US" sz="2400" dirty="0">
                <a:latin typeface="微软雅黑" panose="020B0503020204020204" pitchFamily="34" charset="-122"/>
                <a:ea typeface="微软雅黑" panose="020B0503020204020204" pitchFamily="34" charset="-122"/>
              </a:rPr>
              <a:t>□价值</a:t>
            </a:r>
            <a:r>
              <a:rPr lang="en-US" altLang="zh-CN" sz="2400" dirty="0">
                <a:latin typeface="微软雅黑" panose="020B0503020204020204" pitchFamily="34" charset="-122"/>
                <a:ea typeface="微软雅黑" panose="020B0503020204020204" pitchFamily="34" charset="-122"/>
              </a:rPr>
              <a:t>Values </a:t>
            </a:r>
            <a:r>
              <a:rPr lang="zh-CN" altLang="en-US" sz="2400" dirty="0">
                <a:latin typeface="微软雅黑" panose="020B0503020204020204" pitchFamily="34" charset="-122"/>
                <a:ea typeface="微软雅黑" panose="020B0503020204020204" pitchFamily="34" charset="-122"/>
              </a:rPr>
              <a:t>（高绩效、安全、声望）</a:t>
            </a:r>
          </a:p>
          <a:p>
            <a:r>
              <a:rPr lang="zh-CN" altLang="en-US" sz="2400" dirty="0">
                <a:latin typeface="微软雅黑" panose="020B0503020204020204" pitchFamily="34" charset="-122"/>
                <a:ea typeface="微软雅黑" panose="020B0503020204020204" pitchFamily="34" charset="-122"/>
              </a:rPr>
              <a:t>□文化</a:t>
            </a:r>
            <a:r>
              <a:rPr lang="en-US" altLang="zh-CN" sz="2400" dirty="0">
                <a:latin typeface="微软雅黑" panose="020B0503020204020204" pitchFamily="34" charset="-122"/>
                <a:ea typeface="微软雅黑" panose="020B0503020204020204" pitchFamily="34" charset="-122"/>
              </a:rPr>
              <a:t>Cultures</a:t>
            </a:r>
            <a:r>
              <a:rPr lang="zh-CN" altLang="en-US" sz="2400" dirty="0">
                <a:latin typeface="微软雅黑" panose="020B0503020204020204" pitchFamily="34" charset="-122"/>
                <a:ea typeface="微软雅黑" panose="020B0503020204020204" pitchFamily="34" charset="-122"/>
              </a:rPr>
              <a:t>（德国文化：高度组织、高效率、高质量）</a:t>
            </a:r>
          </a:p>
          <a:p>
            <a:r>
              <a:rPr lang="zh-CN" altLang="en-US" sz="2400" dirty="0">
                <a:latin typeface="微软雅黑" panose="020B0503020204020204" pitchFamily="34" charset="-122"/>
                <a:ea typeface="微软雅黑" panose="020B0503020204020204" pitchFamily="34" charset="-122"/>
              </a:rPr>
              <a:t>□个性</a:t>
            </a:r>
            <a:r>
              <a:rPr lang="en-US" altLang="zh-CN" sz="2400" dirty="0">
                <a:latin typeface="微软雅黑" panose="020B0503020204020204" pitchFamily="34" charset="-122"/>
                <a:ea typeface="微软雅黑" panose="020B0503020204020204" pitchFamily="34" charset="-122"/>
              </a:rPr>
              <a:t>Personality</a:t>
            </a:r>
            <a:r>
              <a:rPr lang="zh-CN" altLang="en-US" sz="2400" dirty="0">
                <a:latin typeface="微软雅黑" panose="020B0503020204020204" pitchFamily="34" charset="-122"/>
                <a:ea typeface="微软雅黑" panose="020B0503020204020204" pitchFamily="34" charset="-122"/>
              </a:rPr>
              <a:t>（一位严谨的老板）</a:t>
            </a:r>
          </a:p>
          <a:p>
            <a:r>
              <a:rPr lang="zh-CN" altLang="en-US" sz="2400" dirty="0">
                <a:latin typeface="微软雅黑" panose="020B0503020204020204" pitchFamily="34" charset="-122"/>
                <a:ea typeface="微软雅黑" panose="020B0503020204020204" pitchFamily="34" charset="-122"/>
              </a:rPr>
              <a:t>□用户</a:t>
            </a:r>
            <a:r>
              <a:rPr lang="en-US" altLang="zh-CN" sz="2400" dirty="0">
                <a:latin typeface="微软雅黑" panose="020B0503020204020204" pitchFamily="34" charset="-122"/>
                <a:ea typeface="微软雅黑" panose="020B0503020204020204" pitchFamily="34" charset="-122"/>
              </a:rPr>
              <a:t>User </a:t>
            </a:r>
            <a:r>
              <a:rPr lang="zh-CN" altLang="en-US" sz="2400" dirty="0">
                <a:latin typeface="微软雅黑" panose="020B0503020204020204" pitchFamily="34" charset="-122"/>
                <a:ea typeface="微软雅黑" panose="020B0503020204020204" pitchFamily="34" charset="-122"/>
              </a:rPr>
              <a:t>（一位</a:t>
            </a:r>
            <a:r>
              <a:rPr lang="en-US" altLang="zh-CN" sz="2400" dirty="0">
                <a:latin typeface="微软雅黑" panose="020B0503020204020204" pitchFamily="34" charset="-122"/>
                <a:ea typeface="微软雅黑" panose="020B0503020204020204" pitchFamily="34" charset="-122"/>
              </a:rPr>
              <a:t>55</a:t>
            </a:r>
            <a:r>
              <a:rPr lang="zh-CN" altLang="en-US" sz="2400" dirty="0">
                <a:latin typeface="微软雅黑" panose="020B0503020204020204" pitchFamily="34" charset="-122"/>
                <a:ea typeface="微软雅黑" panose="020B0503020204020204" pitchFamily="34" charset="-122"/>
              </a:rPr>
              <a:t>岁的高级经理）</a:t>
            </a:r>
            <a:endParaRPr lang="en-US" altLang="zh-CN" sz="2400" dirty="0">
              <a:latin typeface="微软雅黑" panose="020B0503020204020204" pitchFamily="34" charset="-122"/>
              <a:ea typeface="微软雅黑" panose="020B0503020204020204" pitchFamily="34" charset="-122"/>
            </a:endParaRPr>
          </a:p>
          <a:p>
            <a:endParaRPr lang="zh-CN" altLang="en-US" sz="2400" dirty="0">
              <a:latin typeface="微软雅黑" panose="020B0503020204020204" pitchFamily="34" charset="-122"/>
              <a:ea typeface="微软雅黑" panose="020B0503020204020204" pitchFamily="34" charset="-122"/>
            </a:endParaRPr>
          </a:p>
          <a:p>
            <a:pPr marL="0" indent="0" algn="just">
              <a:lnSpc>
                <a:spcPct val="150000"/>
              </a:lnSpc>
              <a:buNone/>
            </a:pPr>
            <a:r>
              <a:rPr lang="zh-CN" altLang="en-US" sz="2400" dirty="0">
                <a:solidFill>
                  <a:srgbClr val="C00000"/>
                </a:solidFill>
                <a:latin typeface="微软雅黑" panose="020B0503020204020204" pitchFamily="34" charset="-122"/>
                <a:ea typeface="微软雅黑" panose="020B0503020204020204" pitchFamily="34" charset="-122"/>
              </a:rPr>
              <a:t>品牌最持久的含义是</a:t>
            </a:r>
            <a:r>
              <a:rPr lang="zh-CN" altLang="en-US" sz="2800" b="1" dirty="0">
                <a:solidFill>
                  <a:srgbClr val="C00000"/>
                </a:solidFill>
                <a:latin typeface="微软雅黑" panose="020B0503020204020204" pitchFamily="34" charset="-122"/>
                <a:ea typeface="微软雅黑" panose="020B0503020204020204" pitchFamily="34" charset="-122"/>
              </a:rPr>
              <a:t>价值、文化和个性</a:t>
            </a:r>
            <a:r>
              <a:rPr lang="zh-CN" altLang="en-US" sz="2400" dirty="0">
                <a:solidFill>
                  <a:srgbClr val="C00000"/>
                </a:solidFill>
                <a:latin typeface="微软雅黑" panose="020B0503020204020204" pitchFamily="34" charset="-122"/>
                <a:ea typeface="微软雅黑" panose="020B0503020204020204" pitchFamily="34" charset="-122"/>
              </a:rPr>
              <a:t>。它们构成了品牌的内涵，揭示了品牌间差异的实质</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29</a:t>
            </a:fld>
            <a:endParaRPr lang="en-GB" altLang="en-GB"/>
          </a:p>
        </p:txBody>
      </p:sp>
    </p:spTree>
    <p:extLst>
      <p:ext uri="{BB962C8B-B14F-4D97-AF65-F5344CB8AC3E}">
        <p14:creationId xmlns:p14="http://schemas.microsoft.com/office/powerpoint/2010/main" val="3468446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en-US" altLang="zh-CN" sz="2400" dirty="0">
                <a:latin typeface="微软雅黑" panose="020B0503020204020204" pitchFamily="34" charset="-122"/>
                <a:ea typeface="微软雅黑" panose="020B0503020204020204" pitchFamily="34" charset="-122"/>
              </a:rPr>
              <a:t>7.1.2</a:t>
            </a:r>
            <a:r>
              <a:rPr lang="zh-CN" altLang="en-US" sz="2400" dirty="0">
                <a:latin typeface="微软雅黑" panose="020B0503020204020204" pitchFamily="34" charset="-122"/>
                <a:ea typeface="微软雅黑" panose="020B0503020204020204" pitchFamily="34" charset="-122"/>
              </a:rPr>
              <a:t>研究产品整体概念的意义</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）体现了以顾客为中心的现代营销观念</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）企业必须特别重视产品的无形方面，包括产品形象、服务等。</a:t>
            </a:r>
          </a:p>
          <a:p>
            <a:pPr>
              <a:lnSpc>
                <a:spcPct val="150000"/>
              </a:lnSpc>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）企业在产品上的竞争可以在多个层次上展开。</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a:t>
            </a:fld>
            <a:endParaRPr lang="en-GB" altLang="en-GB"/>
          </a:p>
        </p:txBody>
      </p:sp>
    </p:spTree>
    <p:extLst>
      <p:ext uri="{BB962C8B-B14F-4D97-AF65-F5344CB8AC3E}">
        <p14:creationId xmlns:p14="http://schemas.microsoft.com/office/powerpoint/2010/main" val="472446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品牌命名的常用方法</a:t>
            </a:r>
          </a:p>
        </p:txBody>
      </p:sp>
      <p:sp>
        <p:nvSpPr>
          <p:cNvPr id="3" name="内容占位符 2"/>
          <p:cNvSpPr>
            <a:spLocks noGrp="1"/>
          </p:cNvSpPr>
          <p:nvPr>
            <p:ph idx="1"/>
          </p:nvPr>
        </p:nvSpPr>
        <p:spPr/>
        <p:txBody>
          <a:bodyPr/>
          <a:lstStyle/>
          <a:p>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根据产品所提供的利益或主要功能命名</a:t>
            </a:r>
          </a:p>
          <a:p>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根据产品的主要成分命名</a:t>
            </a:r>
            <a:endParaRPr lang="en-US" altLang="zh-CN"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3.  </a:t>
            </a:r>
            <a:r>
              <a:rPr lang="zh-CN" altLang="en-US" sz="2400" dirty="0">
                <a:latin typeface="微软雅黑" panose="020B0503020204020204" pitchFamily="34" charset="-122"/>
                <a:ea typeface="微软雅黑" panose="020B0503020204020204" pitchFamily="34" charset="-122"/>
              </a:rPr>
              <a:t>根据商品产地命名</a:t>
            </a:r>
          </a:p>
          <a:p>
            <a:r>
              <a:rPr lang="en-US" altLang="zh-CN" sz="2400" dirty="0">
                <a:latin typeface="微软雅黑" panose="020B0503020204020204" pitchFamily="34" charset="-122"/>
                <a:ea typeface="微软雅黑" panose="020B0503020204020204" pitchFamily="34" charset="-122"/>
              </a:rPr>
              <a:t>4.  </a:t>
            </a:r>
            <a:r>
              <a:rPr lang="zh-CN" altLang="en-US" sz="2400" dirty="0">
                <a:latin typeface="微软雅黑" panose="020B0503020204020204" pitchFamily="34" charset="-122"/>
                <a:ea typeface="微软雅黑" panose="020B0503020204020204" pitchFamily="34" charset="-122"/>
              </a:rPr>
              <a:t>根据首创人命名</a:t>
            </a:r>
            <a:endParaRPr lang="en-US" altLang="zh-CN" sz="2400" dirty="0">
              <a:latin typeface="微软雅黑" panose="020B0503020204020204" pitchFamily="34" charset="-122"/>
              <a:ea typeface="微软雅黑" panose="020B0503020204020204" pitchFamily="34" charset="-122"/>
            </a:endParaRPr>
          </a:p>
          <a:p>
            <a:r>
              <a:rPr lang="en-US" altLang="zh-CN" sz="2400" dirty="0">
                <a:latin typeface="微软雅黑" panose="020B0503020204020204" pitchFamily="34" charset="-122"/>
                <a:ea typeface="微软雅黑" panose="020B0503020204020204" pitchFamily="34" charset="-122"/>
              </a:rPr>
              <a:t>5.  </a:t>
            </a:r>
            <a:r>
              <a:rPr lang="zh-CN" altLang="en-US" sz="2400" dirty="0">
                <a:latin typeface="微软雅黑" panose="020B0503020204020204" pitchFamily="34" charset="-122"/>
                <a:ea typeface="微软雅黑" panose="020B0503020204020204" pitchFamily="34" charset="-122"/>
              </a:rPr>
              <a:t>根据名人或名地、名胜命名</a:t>
            </a:r>
          </a:p>
          <a:p>
            <a:r>
              <a:rPr lang="en-US" altLang="zh-CN" sz="2400" dirty="0">
                <a:latin typeface="微软雅黑" panose="020B0503020204020204" pitchFamily="34" charset="-122"/>
                <a:ea typeface="微软雅黑" panose="020B0503020204020204" pitchFamily="34" charset="-122"/>
              </a:rPr>
              <a:t>6.  </a:t>
            </a:r>
            <a:r>
              <a:rPr lang="zh-CN" altLang="en-US" sz="2400" dirty="0">
                <a:latin typeface="微软雅黑" panose="020B0503020204020204" pitchFamily="34" charset="-122"/>
                <a:ea typeface="微软雅黑" panose="020B0503020204020204" pitchFamily="34" charset="-122"/>
              </a:rPr>
              <a:t>用数字命名</a:t>
            </a:r>
          </a:p>
          <a:p>
            <a:r>
              <a:rPr lang="en-US" altLang="zh-CN" sz="2400" dirty="0">
                <a:latin typeface="微软雅黑" panose="020B0503020204020204" pitchFamily="34" charset="-122"/>
                <a:ea typeface="微软雅黑" panose="020B0503020204020204" pitchFamily="34" charset="-122"/>
              </a:rPr>
              <a:t>7.  </a:t>
            </a:r>
            <a:r>
              <a:rPr lang="zh-CN" altLang="en-US" sz="2400" dirty="0">
                <a:latin typeface="微软雅黑" panose="020B0503020204020204" pitchFamily="34" charset="-122"/>
                <a:ea typeface="微软雅黑" panose="020B0503020204020204" pitchFamily="34" charset="-122"/>
              </a:rPr>
              <a:t>用企业名命名</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30</a:t>
            </a:fld>
            <a:endParaRPr lang="en-GB" altLang="en-GB"/>
          </a:p>
        </p:txBody>
      </p:sp>
    </p:spTree>
    <p:extLst>
      <p:ext uri="{BB962C8B-B14F-4D97-AF65-F5344CB8AC3E}">
        <p14:creationId xmlns:p14="http://schemas.microsoft.com/office/powerpoint/2010/main" val="8570232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品牌设计原则</a:t>
            </a:r>
          </a:p>
        </p:txBody>
      </p:sp>
      <p:sp>
        <p:nvSpPr>
          <p:cNvPr id="3" name="内容占位符 2"/>
          <p:cNvSpPr>
            <a:spLocks noGrp="1"/>
          </p:cNvSpPr>
          <p:nvPr>
            <p:ph idx="1"/>
          </p:nvPr>
        </p:nvSpPr>
        <p:spPr/>
        <p:txBody>
          <a:bodyPr/>
          <a:lstStyle/>
          <a:p>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、容易识别，便于记忆。 </a:t>
            </a:r>
          </a:p>
          <a:p>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、表达产品特色与效益。 </a:t>
            </a:r>
          </a:p>
          <a:p>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、激发消费者的购买欲望。 </a:t>
            </a:r>
          </a:p>
          <a:p>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、适合国际市场。 </a:t>
            </a:r>
          </a:p>
          <a:p>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、受法律保护。 </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31</a:t>
            </a:fld>
            <a:endParaRPr lang="en-GB" altLang="en-GB"/>
          </a:p>
        </p:txBody>
      </p:sp>
    </p:spTree>
    <p:extLst>
      <p:ext uri="{BB962C8B-B14F-4D97-AF65-F5344CB8AC3E}">
        <p14:creationId xmlns:p14="http://schemas.microsoft.com/office/powerpoint/2010/main" val="42917001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algn="just">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品牌知名度</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品牌被公众知晓、了解的程度，它</a:t>
            </a:r>
            <a:r>
              <a:rPr lang="zh-CN" altLang="en-US" sz="2400" dirty="0">
                <a:solidFill>
                  <a:srgbClr val="0070C0"/>
                </a:solidFill>
                <a:latin typeface="微软雅黑" panose="020B0503020204020204" pitchFamily="34" charset="-122"/>
                <a:ea typeface="微软雅黑" panose="020B0503020204020204" pitchFamily="34" charset="-122"/>
              </a:rPr>
              <a:t>表明品牌为多少或多大比例的消费者所知晓</a:t>
            </a:r>
            <a:r>
              <a:rPr lang="zh-CN" altLang="en-US" sz="2400" dirty="0">
                <a:latin typeface="微软雅黑" panose="020B0503020204020204" pitchFamily="34" charset="-122"/>
                <a:ea typeface="微软雅黑" panose="020B0503020204020204" pitchFamily="34" charset="-122"/>
              </a:rPr>
              <a:t>，反映的是顾客关系的广度。</a:t>
            </a:r>
          </a:p>
          <a:p>
            <a:pPr algn="just">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品牌美誉度</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指某品牌获得</a:t>
            </a:r>
            <a:r>
              <a:rPr lang="zh-CN" altLang="en-US" sz="2400" dirty="0">
                <a:solidFill>
                  <a:srgbClr val="0070C0"/>
                </a:solidFill>
                <a:latin typeface="微软雅黑" panose="020B0503020204020204" pitchFamily="34" charset="-122"/>
                <a:ea typeface="微软雅黑" panose="020B0503020204020204" pitchFamily="34" charset="-122"/>
              </a:rPr>
              <a:t>公众信任、支持和赞许的程度</a:t>
            </a:r>
            <a:r>
              <a:rPr lang="zh-CN" altLang="en-US" sz="2400" dirty="0">
                <a:latin typeface="微软雅黑" panose="020B0503020204020204" pitchFamily="34" charset="-122"/>
                <a:ea typeface="微软雅黑" panose="020B0503020204020204" pitchFamily="34" charset="-122"/>
              </a:rPr>
              <a:t>。</a:t>
            </a:r>
          </a:p>
          <a:p>
            <a:pPr algn="just">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品牌忠诚度</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指消费者持续购买同一品牌，即使是面对更好的产品、更多的方便、更低的价格，也会如此。</a:t>
            </a:r>
          </a:p>
          <a:p>
            <a:pPr algn="just">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品牌联想</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指消费者想到某一品牌时能记起的与品牌有关的所有事情，如产品特点、使用场合、品牌个性。</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32</a:t>
            </a:fld>
            <a:endParaRPr lang="en-GB" altLang="en-GB"/>
          </a:p>
        </p:txBody>
      </p:sp>
    </p:spTree>
    <p:extLst>
      <p:ext uri="{BB962C8B-B14F-4D97-AF65-F5344CB8AC3E}">
        <p14:creationId xmlns:p14="http://schemas.microsoft.com/office/powerpoint/2010/main" val="15287151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8664" y="548680"/>
            <a:ext cx="8034337" cy="5767985"/>
          </a:xfrm>
        </p:spPr>
        <p:txBody>
          <a:bodyPr/>
          <a:lstStyle/>
          <a:p>
            <a:pPr algn="just">
              <a:lnSpc>
                <a:spcPct val="150000"/>
              </a:lnSpc>
            </a:pPr>
            <a:r>
              <a:rPr lang="zh-CN" altLang="en-US" sz="2400" b="1" dirty="0">
                <a:latin typeface="微软雅黑" panose="020B0503020204020204" pitchFamily="34" charset="-122"/>
                <a:ea typeface="微软雅黑" panose="020B0503020204020204" pitchFamily="34" charset="-122"/>
              </a:rPr>
              <a:t>商标的含义、命名及其作用</a:t>
            </a:r>
          </a:p>
          <a:p>
            <a:pPr algn="just">
              <a:lnSpc>
                <a:spcPct val="150000"/>
              </a:lnSpc>
              <a:buFont typeface="Wingdings" panose="05000000000000000000" pitchFamily="2" charset="2"/>
              <a:buNone/>
            </a:pPr>
            <a:r>
              <a:rPr lang="zh-CN" altLang="en-US" sz="2400" dirty="0">
                <a:latin typeface="微软雅黑" panose="020B0503020204020204" pitchFamily="34" charset="-122"/>
                <a:ea typeface="微软雅黑" panose="020B0503020204020204" pitchFamily="34" charset="-122"/>
              </a:rPr>
              <a:t>  商标是产品文字名称、图案记号，或两者相结合的一种设计，经向</a:t>
            </a:r>
            <a:r>
              <a:rPr lang="zh-CN" altLang="en-US" sz="2400" dirty="0">
                <a:solidFill>
                  <a:srgbClr val="0070C0"/>
                </a:solidFill>
                <a:latin typeface="微软雅黑" panose="020B0503020204020204" pitchFamily="34" charset="-122"/>
                <a:ea typeface="微软雅黑" panose="020B0503020204020204" pitchFamily="34" charset="-122"/>
              </a:rPr>
              <a:t>有关部门注册登记</a:t>
            </a:r>
            <a:r>
              <a:rPr lang="zh-CN" altLang="en-US" sz="2400" dirty="0">
                <a:latin typeface="微软雅黑" panose="020B0503020204020204" pitchFamily="34" charset="-122"/>
                <a:ea typeface="微软雅黑" panose="020B0503020204020204" pitchFamily="34" charset="-122"/>
              </a:rPr>
              <a:t>后，经批准享有其专用权的标志 </a:t>
            </a:r>
          </a:p>
          <a:p>
            <a:pPr algn="just">
              <a:lnSpc>
                <a:spcPct val="150000"/>
              </a:lnSpc>
              <a:buFont typeface="Wingdings" panose="05000000000000000000" pitchFamily="2" charset="2"/>
              <a:buNone/>
            </a:pPr>
            <a:r>
              <a:rPr lang="en-US" altLang="zh-CN" sz="2400" dirty="0">
                <a:solidFill>
                  <a:schemeClr val="accent2"/>
                </a:solidFill>
                <a:latin typeface="微软雅黑" panose="020B0503020204020204" pitchFamily="34" charset="-122"/>
                <a:ea typeface="微软雅黑" panose="020B0503020204020204" pitchFamily="34" charset="-122"/>
              </a:rPr>
              <a:t>1</a:t>
            </a:r>
            <a:r>
              <a:rPr lang="zh-CN" altLang="en-US" sz="2400" dirty="0">
                <a:solidFill>
                  <a:schemeClr val="accent2"/>
                </a:solidFill>
                <a:latin typeface="微软雅黑" panose="020B0503020204020204" pitchFamily="34" charset="-122"/>
                <a:ea typeface="微软雅黑" panose="020B0503020204020204" pitchFamily="34" charset="-122"/>
              </a:rPr>
              <a:t>、注册商标与非注册商标</a:t>
            </a:r>
          </a:p>
          <a:p>
            <a:pPr algn="just">
              <a:lnSpc>
                <a:spcPct val="150000"/>
              </a:lnSpc>
              <a:buFont typeface="Wingdings" panose="05000000000000000000" pitchFamily="2" charset="2"/>
              <a:buNone/>
            </a:pPr>
            <a:r>
              <a:rPr lang="zh-CN" altLang="en-US" sz="2400" dirty="0">
                <a:latin typeface="微软雅黑" panose="020B0503020204020204" pitchFamily="34" charset="-122"/>
                <a:ea typeface="微软雅黑" panose="020B0503020204020204" pitchFamily="34" charset="-122"/>
              </a:rPr>
              <a:t>   注册商标是指受法律保护、所有者享有专用权的商标。</a:t>
            </a:r>
            <a:endParaRPr lang="en-US" altLang="zh-CN" sz="2400" dirty="0">
              <a:latin typeface="微软雅黑" panose="020B0503020204020204" pitchFamily="34" charset="-122"/>
              <a:ea typeface="微软雅黑" panose="020B0503020204020204" pitchFamily="34" charset="-122"/>
            </a:endParaRPr>
          </a:p>
          <a:p>
            <a:pPr algn="just">
              <a:lnSpc>
                <a:spcPct val="150000"/>
              </a:lnSpc>
              <a:buFont typeface="Wingdings" panose="05000000000000000000" pitchFamily="2" charset="2"/>
              <a:buNone/>
            </a:pP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非注册商标是指未办理注册手续、不受法律保护的商标 </a:t>
            </a:r>
          </a:p>
          <a:p>
            <a:pPr>
              <a:lnSpc>
                <a:spcPct val="150000"/>
              </a:lnSpc>
              <a:buFont typeface="Wingdings" panose="05000000000000000000" pitchFamily="2" charset="2"/>
              <a:buNone/>
            </a:pPr>
            <a:r>
              <a:rPr lang="en-US" altLang="zh-CN" sz="2400" dirty="0">
                <a:solidFill>
                  <a:schemeClr val="accent2"/>
                </a:solidFill>
                <a:latin typeface="微软雅黑" panose="020B0503020204020204" pitchFamily="34" charset="-122"/>
                <a:ea typeface="微软雅黑" panose="020B0503020204020204" pitchFamily="34" charset="-122"/>
              </a:rPr>
              <a:t>2</a:t>
            </a:r>
            <a:r>
              <a:rPr lang="zh-CN" altLang="en-US" sz="2400" dirty="0">
                <a:solidFill>
                  <a:schemeClr val="accent2"/>
                </a:solidFill>
                <a:latin typeface="微软雅黑" panose="020B0503020204020204" pitchFamily="34" charset="-122"/>
                <a:ea typeface="微软雅黑" panose="020B0503020204020204" pitchFamily="34" charset="-122"/>
              </a:rPr>
              <a:t>、商标命名的成功范例</a:t>
            </a:r>
          </a:p>
          <a:p>
            <a:pPr>
              <a:lnSpc>
                <a:spcPct val="150000"/>
              </a:lnSpc>
              <a:buFont typeface="Wingdings" panose="05000000000000000000" pitchFamily="2" charset="2"/>
              <a:buNone/>
            </a:pPr>
            <a:r>
              <a:rPr lang="zh-CN" altLang="en-US" sz="2400" dirty="0">
                <a:latin typeface="微软雅黑" panose="020B0503020204020204" pitchFamily="34" charset="-122"/>
                <a:ea typeface="微软雅黑" panose="020B0503020204020204" pitchFamily="34" charset="-122"/>
              </a:rPr>
              <a:t>   金利来</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33</a:t>
            </a:fld>
            <a:endParaRPr lang="en-GB" altLang="en-GB"/>
          </a:p>
        </p:txBody>
      </p:sp>
    </p:spTree>
    <p:extLst>
      <p:ext uri="{BB962C8B-B14F-4D97-AF65-F5344CB8AC3E}">
        <p14:creationId xmlns:p14="http://schemas.microsoft.com/office/powerpoint/2010/main" val="34566956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r>
              <a:rPr lang="en-US" altLang="zh-CN" sz="2400" dirty="0">
                <a:latin typeface="微软雅黑" panose="020B0503020204020204" pitchFamily="34" charset="-122"/>
                <a:ea typeface="微软雅黑" panose="020B0503020204020204" pitchFamily="34" charset="-122"/>
              </a:rPr>
              <a:t>7.4.3</a:t>
            </a:r>
            <a:r>
              <a:rPr lang="zh-CN" altLang="en-US" sz="2400" dirty="0">
                <a:latin typeface="微软雅黑" panose="020B0503020204020204" pitchFamily="34" charset="-122"/>
                <a:ea typeface="微软雅黑" panose="020B0503020204020204" pitchFamily="34" charset="-122"/>
              </a:rPr>
              <a:t>汽车品牌策略</a:t>
            </a:r>
          </a:p>
          <a:p>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品牌使用策略</a:t>
            </a:r>
            <a:endParaRPr lang="en-US" altLang="zh-CN" sz="2400" dirty="0">
              <a:solidFill>
                <a:srgbClr val="C00000"/>
              </a:solidFill>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１</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使用品牌</a:t>
            </a:r>
          </a:p>
          <a:p>
            <a:pPr>
              <a:lnSpc>
                <a:spcPct val="150000"/>
              </a:lnSpc>
            </a:pPr>
            <a:r>
              <a:rPr lang="zh-CN" altLang="en-US" sz="2200" dirty="0">
                <a:latin typeface="微软雅黑" panose="020B0503020204020204" pitchFamily="34" charset="-122"/>
                <a:ea typeface="微软雅黑" panose="020B0503020204020204" pitchFamily="34" charset="-122"/>
              </a:rPr>
              <a:t>使用品牌是指企业对生产经营的产品使用品牌。使用品牌虽然可能会使企业增加成本，但却给企业带来很多好处</a:t>
            </a:r>
            <a:r>
              <a:rPr lang="en-US" altLang="zh-CN" sz="2200" dirty="0">
                <a:latin typeface="微软雅黑" panose="020B0503020204020204" pitchFamily="34" charset="-122"/>
                <a:ea typeface="微软雅黑" panose="020B0503020204020204" pitchFamily="34" charset="-122"/>
              </a:rPr>
              <a:t>:</a:t>
            </a:r>
            <a:endParaRPr lang="zh-CN" altLang="zh-CN" sz="2200" dirty="0">
              <a:latin typeface="微软雅黑" panose="020B0503020204020204" pitchFamily="34" charset="-122"/>
              <a:ea typeface="微软雅黑" panose="020B0503020204020204" pitchFamily="34" charset="-122"/>
            </a:endParaRP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有利于订单处理和对产品的跟踪；</a:t>
            </a: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保护产品的某些独特特征不被竞争者模仿；</a:t>
            </a: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为吸引忠诚顾客提供机会；</a:t>
            </a: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有助于市场细分；</a:t>
            </a: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有助于树立产品和企业形象。</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34</a:t>
            </a:fld>
            <a:endParaRPr lang="en-GB" altLang="en-GB"/>
          </a:p>
        </p:txBody>
      </p:sp>
    </p:spTree>
    <p:extLst>
      <p:ext uri="{BB962C8B-B14F-4D97-AF65-F5344CB8AC3E}">
        <p14:creationId xmlns:p14="http://schemas.microsoft.com/office/powerpoint/2010/main" val="49667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r>
              <a:rPr lang="zh-CN" altLang="en-US" sz="2400" dirty="0">
                <a:latin typeface="微软雅黑" panose="020B0503020204020204" pitchFamily="34" charset="-122"/>
                <a:ea typeface="微软雅黑" panose="020B0503020204020204" pitchFamily="34" charset="-122"/>
              </a:rPr>
              <a:t>２</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不使用品牌</a:t>
            </a:r>
          </a:p>
          <a:p>
            <a:pPr eaLnBrk="1" hangingPunct="1"/>
            <a:r>
              <a:rPr lang="zh-CN" altLang="en-US" sz="2200" dirty="0">
                <a:latin typeface="微软雅黑" panose="020B0503020204020204" pitchFamily="34" charset="-122"/>
                <a:ea typeface="微软雅黑" panose="020B0503020204020204" pitchFamily="34" charset="-122"/>
              </a:rPr>
              <a:t>不使用品牌是指企业对生产经营的产品不使用品牌。通常不使用品牌的产品有</a:t>
            </a:r>
            <a:r>
              <a:rPr lang="en-US" altLang="zh-CN" sz="2200" dirty="0">
                <a:latin typeface="微软雅黑" panose="020B0503020204020204" pitchFamily="34" charset="-122"/>
                <a:ea typeface="微软雅黑" panose="020B0503020204020204" pitchFamily="34" charset="-122"/>
              </a:rPr>
              <a:t>:</a:t>
            </a:r>
            <a:endParaRPr lang="zh-CN" altLang="zh-CN" sz="2200" dirty="0">
              <a:latin typeface="微软雅黑" panose="020B0503020204020204" pitchFamily="34" charset="-122"/>
              <a:ea typeface="微软雅黑" panose="020B0503020204020204" pitchFamily="34" charset="-122"/>
            </a:endParaRP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未经加工的原料产品；</a:t>
            </a: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难以形成特色的产品；</a:t>
            </a: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生产简单、价格低廉的小商品；</a:t>
            </a: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消费者习惯上不认品牌购买的产品；</a:t>
            </a:r>
          </a:p>
          <a:p>
            <a:pPr indent="168827">
              <a:buFont typeface="Wingdings" pitchFamily="2" charset="2"/>
              <a:buChar char="Ø"/>
            </a:pPr>
            <a:r>
              <a:rPr lang="zh-CN" altLang="en-US" sz="2200" dirty="0">
                <a:latin typeface="微软雅黑" panose="020B0503020204020204" pitchFamily="34" charset="-122"/>
                <a:ea typeface="微软雅黑" panose="020B0503020204020204" pitchFamily="34" charset="-122"/>
              </a:rPr>
              <a:t>临时性或一次性生产和销售的产品。</a:t>
            </a:r>
            <a:endParaRPr lang="en-US" altLang="zh-CN" sz="2200" dirty="0">
              <a:latin typeface="微软雅黑" panose="020B0503020204020204" pitchFamily="34" charset="-122"/>
              <a:ea typeface="微软雅黑" panose="020B0503020204020204" pitchFamily="34" charset="-122"/>
            </a:endParaRPr>
          </a:p>
          <a:p>
            <a:pPr>
              <a:buFont typeface="Wingdings" pitchFamily="2" charset="2"/>
              <a:buChar char="Ø"/>
            </a:pPr>
            <a:endParaRPr lang="en-US" altLang="zh-CN" sz="2200" dirty="0">
              <a:latin typeface="微软雅黑" panose="020B0503020204020204" pitchFamily="34" charset="-122"/>
              <a:ea typeface="微软雅黑" panose="020B0503020204020204" pitchFamily="34" charset="-122"/>
            </a:endParaRPr>
          </a:p>
          <a:p>
            <a:pPr>
              <a:buFont typeface="Wingdings" pitchFamily="2" charset="2"/>
              <a:buChar char="Ø"/>
            </a:pPr>
            <a:r>
              <a:rPr lang="zh-CN" altLang="en-US" sz="2200" dirty="0">
                <a:latin typeface="微软雅黑" panose="020B0503020204020204" pitchFamily="34" charset="-122"/>
                <a:ea typeface="微软雅黑" panose="020B0503020204020204" pitchFamily="34" charset="-122"/>
              </a:rPr>
              <a:t>好处：</a:t>
            </a:r>
          </a:p>
          <a:p>
            <a:pPr marL="0" indent="0">
              <a:buNone/>
            </a:pPr>
            <a:r>
              <a:rPr lang="zh-CN" altLang="en-US" sz="2200" dirty="0">
                <a:latin typeface="微软雅黑" panose="020B0503020204020204" pitchFamily="34" charset="-122"/>
                <a:ea typeface="微软雅黑" panose="020B0503020204020204" pitchFamily="34" charset="-122"/>
              </a:rPr>
              <a:t>节省包装、广告等费用，降低价格，扩大销路</a:t>
            </a:r>
          </a:p>
          <a:p>
            <a:pPr>
              <a:buFont typeface="Wingdings" pitchFamily="2" charset="2"/>
              <a:buChar char="Ø"/>
            </a:pPr>
            <a:endParaRPr lang="zh-CN" altLang="en-US" sz="2200"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35</a:t>
            </a:fld>
            <a:endParaRPr lang="en-GB" altLang="en-GB"/>
          </a:p>
        </p:txBody>
      </p:sp>
    </p:spTree>
    <p:extLst>
      <p:ext uri="{BB962C8B-B14F-4D97-AF65-F5344CB8AC3E}">
        <p14:creationId xmlns:p14="http://schemas.microsoft.com/office/powerpoint/2010/main" val="34604149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5452" y="116632"/>
            <a:ext cx="8019800" cy="5767985"/>
          </a:xfrm>
        </p:spPr>
        <p:txBody>
          <a:bodyPr/>
          <a:lstStyle/>
          <a:p>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制造商品牌与经销品牌策略</a:t>
            </a:r>
          </a:p>
          <a:p>
            <a:pPr>
              <a:lnSpc>
                <a:spcPct val="150000"/>
              </a:lnSpc>
            </a:pPr>
            <a:r>
              <a:rPr lang="zh-CN" altLang="en-US" sz="2400" dirty="0">
                <a:latin typeface="微软雅黑" panose="020B0503020204020204" pitchFamily="34" charset="-122"/>
                <a:ea typeface="微软雅黑" panose="020B0503020204020204" pitchFamily="34" charset="-122"/>
              </a:rPr>
              <a:t>１</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制造商品牌</a:t>
            </a:r>
          </a:p>
          <a:p>
            <a:pPr>
              <a:lnSpc>
                <a:spcPct val="150000"/>
              </a:lnSpc>
            </a:pPr>
            <a:r>
              <a:rPr lang="zh-CN" altLang="en-US" sz="2200" dirty="0">
                <a:latin typeface="微软雅黑" panose="020B0503020204020204" pitchFamily="34" charset="-122"/>
                <a:ea typeface="微软雅黑" panose="020B0503020204020204" pitchFamily="34" charset="-122"/>
              </a:rPr>
              <a:t>制造商品牌是指企业使用属于自己的品牌。大多数企业都会创立自己的品牌， 有些生产企业还将自己专有的品牌转让给他人使用， 以从中获取一定的利益。</a:t>
            </a:r>
          </a:p>
          <a:p>
            <a:pPr>
              <a:lnSpc>
                <a:spcPct val="150000"/>
              </a:lnSpc>
            </a:pPr>
            <a:r>
              <a:rPr lang="zh-CN" altLang="en-US" sz="2400" dirty="0">
                <a:latin typeface="微软雅黑" panose="020B0503020204020204" pitchFamily="34" charset="-122"/>
                <a:ea typeface="微软雅黑" panose="020B0503020204020204" pitchFamily="34" charset="-122"/>
              </a:rPr>
              <a:t>２</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经销商品牌</a:t>
            </a:r>
          </a:p>
          <a:p>
            <a:pPr>
              <a:lnSpc>
                <a:spcPct val="150000"/>
              </a:lnSpc>
            </a:pPr>
            <a:r>
              <a:rPr lang="zh-CN" altLang="en-US" sz="2200" dirty="0">
                <a:latin typeface="微软雅黑" panose="020B0503020204020204" pitchFamily="34" charset="-122"/>
                <a:ea typeface="微软雅黑" panose="020B0503020204020204" pitchFamily="34" charset="-122"/>
              </a:rPr>
              <a:t>经销商品牌是指企业将产品销售给经销商， 由经销商使用自己的品牌将产品转卖出去。</a:t>
            </a:r>
            <a:endParaRPr lang="en-US" altLang="zh-CN" sz="2200" dirty="0">
              <a:latin typeface="微软雅黑" panose="020B0503020204020204" pitchFamily="34" charset="-122"/>
              <a:ea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rPr>
              <a:t>３</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混合品牌</a:t>
            </a:r>
          </a:p>
          <a:p>
            <a:pPr>
              <a:lnSpc>
                <a:spcPct val="150000"/>
              </a:lnSpc>
            </a:pPr>
            <a:r>
              <a:rPr lang="zh-CN" altLang="en-US" sz="2200" dirty="0">
                <a:latin typeface="微软雅黑" panose="020B0503020204020204" pitchFamily="34" charset="-122"/>
                <a:ea typeface="微软雅黑" panose="020B0503020204020204" pitchFamily="34" charset="-122"/>
              </a:rPr>
              <a:t>混合品牌是指企业对一部分产品使用自己的品牌， 而对另一部分使用经销商的品牌。</a:t>
            </a: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36</a:t>
            </a:fld>
            <a:endParaRPr lang="en-GB" altLang="en-GB"/>
          </a:p>
        </p:txBody>
      </p:sp>
    </p:spTree>
    <p:extLst>
      <p:ext uri="{BB962C8B-B14F-4D97-AF65-F5344CB8AC3E}">
        <p14:creationId xmlns:p14="http://schemas.microsoft.com/office/powerpoint/2010/main" val="26204840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5453" y="1556792"/>
            <a:ext cx="7878996" cy="4504508"/>
          </a:xfrm>
        </p:spPr>
        <p:txBody>
          <a:bodyPr/>
          <a:lstStyle/>
          <a:p>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统一品牌和个别品牌策略</a:t>
            </a:r>
            <a:endParaRPr lang="en-US" altLang="zh-CN" sz="2400" dirty="0">
              <a:latin typeface="微软雅黑" panose="020B0503020204020204" pitchFamily="34" charset="-122"/>
              <a:ea typeface="微软雅黑" panose="020B0503020204020204" pitchFamily="34" charset="-122"/>
            </a:endParaRPr>
          </a:p>
          <a:p>
            <a:endParaRPr lang="en-US" altLang="zh-CN" sz="2400" dirty="0">
              <a:latin typeface="微软雅黑" panose="020B0503020204020204" pitchFamily="34" charset="-122"/>
              <a:ea typeface="微软雅黑" panose="020B0503020204020204" pitchFamily="34" charset="-122"/>
            </a:endParaRPr>
          </a:p>
          <a:p>
            <a:r>
              <a:rPr lang="zh-CN" altLang="en-US" sz="2400" dirty="0">
                <a:solidFill>
                  <a:srgbClr val="C00000"/>
                </a:solidFill>
                <a:latin typeface="微软雅黑" panose="020B0503020204020204" pitchFamily="34" charset="-122"/>
                <a:ea typeface="微软雅黑" panose="020B0503020204020204" pitchFamily="34" charset="-122"/>
              </a:rPr>
              <a:t>统一品牌：所有商品使用相同的品牌。</a:t>
            </a:r>
          </a:p>
          <a:p>
            <a:pPr>
              <a:buFont typeface="Wingdings" pitchFamily="2" charset="2"/>
              <a:buChar char="Ø"/>
            </a:pPr>
            <a:r>
              <a:rPr lang="zh-CN" altLang="en-US" sz="2400" dirty="0">
                <a:latin typeface="微软雅黑" panose="020B0503020204020204" pitchFamily="34" charset="-122"/>
                <a:ea typeface="微软雅黑" panose="020B0503020204020204" pitchFamily="34" charset="-122"/>
              </a:rPr>
              <a:t>树立统一市场形象；集中使用品牌宣传推广费用。</a:t>
            </a:r>
          </a:p>
          <a:p>
            <a:pPr>
              <a:buFont typeface="Wingdings" pitchFamily="2" charset="2"/>
              <a:buChar char="Ø"/>
            </a:pPr>
            <a:r>
              <a:rPr lang="zh-CN" altLang="en-US" sz="2400" dirty="0">
                <a:latin typeface="微软雅黑" panose="020B0503020204020204" pitchFamily="34" charset="-122"/>
                <a:ea typeface="微软雅黑" panose="020B0503020204020204" pitchFamily="34" charset="-122"/>
              </a:rPr>
              <a:t>有助于树立强势品牌</a:t>
            </a:r>
            <a:endParaRPr lang="en-US" altLang="zh-CN" sz="2400" dirty="0">
              <a:latin typeface="微软雅黑" panose="020B0503020204020204" pitchFamily="34" charset="-122"/>
              <a:ea typeface="微软雅黑" panose="020B0503020204020204" pitchFamily="34" charset="-122"/>
            </a:endParaRPr>
          </a:p>
          <a:p>
            <a:pPr>
              <a:buFont typeface="Wingdings" pitchFamily="2" charset="2"/>
              <a:buChar char="Ø"/>
            </a:pPr>
            <a:endParaRPr lang="zh-CN" altLang="en-US" sz="2400" dirty="0">
              <a:latin typeface="微软雅黑" panose="020B0503020204020204" pitchFamily="34" charset="-122"/>
              <a:ea typeface="微软雅黑" panose="020B0503020204020204" pitchFamily="34" charset="-122"/>
            </a:endParaRPr>
          </a:p>
          <a:p>
            <a:pPr>
              <a:buFont typeface="Wingdings" pitchFamily="2" charset="2"/>
              <a:buChar char="u"/>
            </a:pPr>
            <a:r>
              <a:rPr lang="zh-CN" altLang="en-US" sz="2400" dirty="0">
                <a:latin typeface="微软雅黑" panose="020B0503020204020204" pitchFamily="34" charset="-122"/>
                <a:ea typeface="微软雅黑" panose="020B0503020204020204" pitchFamily="34" charset="-122"/>
              </a:rPr>
              <a:t>难以突出产品个性</a:t>
            </a:r>
          </a:p>
          <a:p>
            <a:pPr>
              <a:buFont typeface="Wingdings" pitchFamily="2" charset="2"/>
              <a:buChar char="u"/>
            </a:pPr>
            <a:r>
              <a:rPr lang="zh-CN" altLang="en-US" sz="2400" dirty="0">
                <a:latin typeface="微软雅黑" panose="020B0503020204020204" pitchFamily="34" charset="-122"/>
                <a:ea typeface="微软雅黑" panose="020B0503020204020204" pitchFamily="34" charset="-122"/>
              </a:rPr>
              <a:t>可能产生“株连效应”</a:t>
            </a:r>
            <a:endParaRPr lang="en-US" altLang="zh-CN" sz="2400" dirty="0">
              <a:latin typeface="微软雅黑" panose="020B0503020204020204" pitchFamily="34" charset="-122"/>
              <a:ea typeface="微软雅黑" panose="020B0503020204020204" pitchFamily="34" charset="-122"/>
            </a:endParaRPr>
          </a:p>
          <a:p>
            <a:pPr>
              <a:buFont typeface="Wingdings" pitchFamily="2" charset="2"/>
              <a:buChar char="u"/>
            </a:pPr>
            <a:endParaRPr lang="zh-CN" altLang="en-US" sz="2400"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37</a:t>
            </a:fld>
            <a:endParaRPr lang="en-GB" altLang="en-GB"/>
          </a:p>
        </p:txBody>
      </p:sp>
    </p:spTree>
    <p:extLst>
      <p:ext uri="{BB962C8B-B14F-4D97-AF65-F5344CB8AC3E}">
        <p14:creationId xmlns:p14="http://schemas.microsoft.com/office/powerpoint/2010/main" val="2132654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1000"/>
                                        <p:tgtEl>
                                          <p:spTgt spid="3">
                                            <p:txEl>
                                              <p:pRg st="6" end="6"/>
                                            </p:txEl>
                                          </p:spTgt>
                                        </p:tgtEl>
                                      </p:cBhvr>
                                    </p:animEffect>
                                    <p:anim calcmode="lin" valueType="num">
                                      <p:cBhvr>
                                        <p:cTn id="1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fade">
                                      <p:cBhvr>
                                        <p:cTn id="22" dur="1000"/>
                                        <p:tgtEl>
                                          <p:spTgt spid="3">
                                            <p:txEl>
                                              <p:pRg st="7" end="7"/>
                                            </p:txEl>
                                          </p:spTgt>
                                        </p:tgtEl>
                                      </p:cBhvr>
                                    </p:animEffect>
                                    <p:anim calcmode="lin" valueType="num">
                                      <p:cBhvr>
                                        <p:cTn id="2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lvl="0"/>
            <a:r>
              <a:rPr lang="zh-CN" altLang="en-US" sz="2400" dirty="0">
                <a:solidFill>
                  <a:srgbClr val="C00000"/>
                </a:solidFill>
                <a:latin typeface="微软雅黑" panose="020B0503020204020204" pitchFamily="34" charset="-122"/>
                <a:ea typeface="微软雅黑" panose="020B0503020204020204" pitchFamily="34" charset="-122"/>
              </a:rPr>
              <a:t>个别品牌：不同类别的产品使用不同的品牌</a:t>
            </a:r>
            <a:r>
              <a:rPr lang="en-US" altLang="zh-CN" sz="2400" dirty="0">
                <a:solidFill>
                  <a:srgbClr val="C00000"/>
                </a:solidFill>
                <a:latin typeface="微软雅黑" panose="020B0503020204020204" pitchFamily="34" charset="-122"/>
                <a:ea typeface="微软雅黑" panose="020B0503020204020204" pitchFamily="34" charset="-122"/>
              </a:rPr>
              <a:t>。</a:t>
            </a:r>
          </a:p>
          <a:p>
            <a:pPr lvl="0">
              <a:buFont typeface="Wingdings" pitchFamily="2" charset="2"/>
              <a:buChar char="Ø"/>
            </a:pPr>
            <a:r>
              <a:rPr lang="zh-CN" altLang="en-US" sz="2400" dirty="0">
                <a:latin typeface="微软雅黑" panose="020B0503020204020204" pitchFamily="34" charset="-122"/>
                <a:ea typeface="微软雅黑" panose="020B0503020204020204" pitchFamily="34" charset="-122"/>
              </a:rPr>
              <a:t>突出产品个性，满足不同消费者差异化需要，为不同消费者提供更多选择机会。</a:t>
            </a:r>
          </a:p>
          <a:p>
            <a:pPr lvl="0">
              <a:buFont typeface="Wingdings" pitchFamily="2" charset="2"/>
              <a:buChar char="Ø"/>
            </a:pPr>
            <a:r>
              <a:rPr lang="zh-CN" altLang="en-US" sz="2400" dirty="0">
                <a:latin typeface="微软雅黑" panose="020B0503020204020204" pitchFamily="34" charset="-122"/>
                <a:ea typeface="微软雅黑" panose="020B0503020204020204" pitchFamily="34" charset="-122"/>
              </a:rPr>
              <a:t>有助于分散风险。</a:t>
            </a:r>
            <a:endParaRPr lang="en-US" altLang="zh-CN" sz="2400" dirty="0">
              <a:latin typeface="微软雅黑" panose="020B0503020204020204" pitchFamily="34" charset="-122"/>
              <a:ea typeface="微软雅黑" panose="020B0503020204020204" pitchFamily="34" charset="-122"/>
            </a:endParaRPr>
          </a:p>
          <a:p>
            <a:pPr lvl="0">
              <a:buFont typeface="Wingdings" pitchFamily="2" charset="2"/>
              <a:buChar char="Ø"/>
            </a:pPr>
            <a:endParaRPr lang="zh-CN" altLang="en-US" sz="2400" dirty="0">
              <a:latin typeface="微软雅黑" panose="020B0503020204020204" pitchFamily="34" charset="-122"/>
              <a:ea typeface="微软雅黑" panose="020B0503020204020204" pitchFamily="34" charset="-122"/>
            </a:endParaRPr>
          </a:p>
          <a:p>
            <a:pPr lvl="0">
              <a:buFont typeface="Wingdings" pitchFamily="2" charset="2"/>
              <a:buChar char="u"/>
            </a:pPr>
            <a:r>
              <a:rPr lang="zh-CN" altLang="en-US" sz="2400" dirty="0">
                <a:latin typeface="微软雅黑" panose="020B0503020204020204" pitchFamily="34" charset="-122"/>
                <a:ea typeface="微软雅黑" panose="020B0503020204020204" pitchFamily="34" charset="-122"/>
              </a:rPr>
              <a:t>市场推广费用高，品牌管理难度大。</a:t>
            </a:r>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38</a:t>
            </a:fld>
            <a:endParaRPr lang="en-GB" altLang="en-GB"/>
          </a:p>
        </p:txBody>
      </p:sp>
    </p:spTree>
    <p:extLst>
      <p:ext uri="{BB962C8B-B14F-4D97-AF65-F5344CB8AC3E}">
        <p14:creationId xmlns:p14="http://schemas.microsoft.com/office/powerpoint/2010/main" val="2535244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企业名称与个别品牌并用的策略</a:t>
            </a:r>
            <a:r>
              <a:rPr lang="en-US" altLang="zh-CN" sz="2400" dirty="0">
                <a:solidFill>
                  <a:schemeClr val="tx1">
                    <a:lumMod val="50000"/>
                  </a:schemeClr>
                </a:solidFill>
                <a:latin typeface="微软雅黑" panose="020B0503020204020204" pitchFamily="34" charset="-122"/>
                <a:ea typeface="微软雅黑" panose="020B0503020204020204" pitchFamily="34" charset="-122"/>
              </a:rPr>
              <a:t>:</a:t>
            </a:r>
            <a:r>
              <a:rPr lang="zh-CN" altLang="en-US" sz="2400" dirty="0">
                <a:solidFill>
                  <a:schemeClr val="tx1">
                    <a:lumMod val="50000"/>
                  </a:schemeClr>
                </a:solidFill>
                <a:latin typeface="微软雅黑" panose="020B0503020204020204" pitchFamily="34" charset="-122"/>
                <a:ea typeface="微软雅黑" panose="020B0503020204020204" pitchFamily="34" charset="-122"/>
              </a:rPr>
              <a:t>在每个品牌名称之前，统统冠以企业的名称，</a:t>
            </a:r>
            <a:r>
              <a:rPr lang="zh-CN" altLang="en-US" sz="2400" dirty="0">
                <a:solidFill>
                  <a:srgbClr val="0070C0"/>
                </a:solidFill>
                <a:latin typeface="微软雅黑" panose="020B0503020204020204" pitchFamily="34" charset="-122"/>
                <a:ea typeface="微软雅黑" panose="020B0503020204020204" pitchFamily="34" charset="-122"/>
              </a:rPr>
              <a:t>以企业的名称表明产品的出处，以品牌的名称表明产品的特点。</a:t>
            </a:r>
            <a:endParaRPr lang="en-US" altLang="zh-CN" sz="2400" dirty="0">
              <a:solidFill>
                <a:srgbClr val="0070C0"/>
              </a:solidFill>
              <a:latin typeface="微软雅黑" panose="020B0503020204020204" pitchFamily="34" charset="-122"/>
              <a:ea typeface="微软雅黑" panose="020B0503020204020204" pitchFamily="34" charset="-122"/>
            </a:endParaRPr>
          </a:p>
          <a:p>
            <a:pPr>
              <a:lnSpc>
                <a:spcPct val="150000"/>
              </a:lnSpc>
            </a:pPr>
            <a:r>
              <a:rPr lang="zh-CN" altLang="en-US" sz="2400" dirty="0">
                <a:solidFill>
                  <a:schemeClr val="tx1">
                    <a:lumMod val="50000"/>
                  </a:schemeClr>
                </a:solidFill>
                <a:latin typeface="微软雅黑" panose="020B0503020204020204" pitchFamily="34" charset="-122"/>
                <a:ea typeface="微软雅黑" panose="020B0503020204020204" pitchFamily="34" charset="-122"/>
              </a:rPr>
              <a:t>这种策略的好处是</a:t>
            </a:r>
            <a:r>
              <a:rPr lang="en-US" altLang="zh-CN" sz="2400" dirty="0">
                <a:solidFill>
                  <a:schemeClr val="tx1">
                    <a:lumMod val="50000"/>
                  </a:schemeClr>
                </a:solidFill>
                <a:latin typeface="微软雅黑" panose="020B0503020204020204" pitchFamily="34" charset="-122"/>
                <a:ea typeface="微软雅黑" panose="020B0503020204020204" pitchFamily="34" charset="-122"/>
              </a:rPr>
              <a:t>:</a:t>
            </a:r>
          </a:p>
          <a:p>
            <a:pPr>
              <a:lnSpc>
                <a:spcPct val="150000"/>
              </a:lnSpc>
            </a:pPr>
            <a:r>
              <a:rPr lang="zh-CN" altLang="en-US" sz="2400" dirty="0">
                <a:solidFill>
                  <a:schemeClr val="tx1">
                    <a:lumMod val="50000"/>
                  </a:schemeClr>
                </a:solidFill>
                <a:latin typeface="微软雅黑" panose="020B0503020204020204" pitchFamily="34" charset="-122"/>
                <a:ea typeface="微软雅黑" panose="020B0503020204020204" pitchFamily="34" charset="-122"/>
              </a:rPr>
              <a:t>既可利用企业名誉推出新产品，节省广告宣传费用，又可使品牌保持自己相对的独立性。</a:t>
            </a:r>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39</a:t>
            </a:fld>
            <a:endParaRPr lang="en-GB" altLang="en-GB"/>
          </a:p>
        </p:txBody>
      </p:sp>
    </p:spTree>
    <p:extLst>
      <p:ext uri="{BB962C8B-B14F-4D97-AF65-F5344CB8AC3E}">
        <p14:creationId xmlns:p14="http://schemas.microsoft.com/office/powerpoint/2010/main" val="40382200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latin typeface="微软雅黑" panose="020B0503020204020204" pitchFamily="34" charset="-122"/>
                <a:ea typeface="微软雅黑" panose="020B0503020204020204" pitchFamily="34" charset="-122"/>
              </a:rPr>
              <a:t>7.2  </a:t>
            </a:r>
            <a:r>
              <a:rPr lang="zh-CN" altLang="en-US" dirty="0">
                <a:latin typeface="微软雅黑" panose="020B0503020204020204" pitchFamily="34" charset="-122"/>
                <a:ea typeface="微软雅黑" panose="020B0503020204020204" pitchFamily="34" charset="-122"/>
              </a:rPr>
              <a:t>汽车产品生命周期理论</a:t>
            </a:r>
          </a:p>
        </p:txBody>
      </p:sp>
      <p:sp>
        <p:nvSpPr>
          <p:cNvPr id="3" name="内容占位符 2"/>
          <p:cNvSpPr>
            <a:spLocks noGrp="1"/>
          </p:cNvSpPr>
          <p:nvPr>
            <p:ph idx="1"/>
          </p:nvPr>
        </p:nvSpPr>
        <p:spPr/>
        <p:txBody>
          <a:bodyPr/>
          <a:lstStyle/>
          <a:p>
            <a:pPr>
              <a:lnSpc>
                <a:spcPct val="150000"/>
              </a:lnSpc>
            </a:pPr>
            <a:r>
              <a:rPr lang="en-US" altLang="zh-CN" sz="2400" dirty="0">
                <a:latin typeface="微软雅黑" panose="020B0503020204020204" pitchFamily="34" charset="-122"/>
                <a:ea typeface="微软雅黑" panose="020B0503020204020204" pitchFamily="34" charset="-122"/>
              </a:rPr>
              <a:t>7.2.1</a:t>
            </a:r>
            <a:r>
              <a:rPr lang="zh-CN" altLang="en-US" sz="2400" dirty="0">
                <a:latin typeface="微软雅黑" panose="020B0503020204020204" pitchFamily="34" charset="-122"/>
                <a:ea typeface="微软雅黑" panose="020B0503020204020204" pitchFamily="34" charset="-122"/>
              </a:rPr>
              <a:t>产品生命周期的概念</a:t>
            </a:r>
          </a:p>
          <a:p>
            <a:pPr>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产品市场生命周期</a:t>
            </a:r>
            <a:r>
              <a:rPr lang="en-US" altLang="zh-CN" sz="2400" dirty="0">
                <a:solidFill>
                  <a:srgbClr val="C00000"/>
                </a:solidFill>
                <a:latin typeface="微软雅黑" panose="020B0503020204020204" pitchFamily="34" charset="-122"/>
                <a:ea typeface="微软雅黑" panose="020B0503020204020204" pitchFamily="34" charset="-122"/>
              </a:rPr>
              <a:t>(product life cycle)</a:t>
            </a:r>
            <a:r>
              <a:rPr lang="zh-CN" altLang="en-US" sz="2400" dirty="0">
                <a:solidFill>
                  <a:srgbClr val="C00000"/>
                </a:solidFill>
                <a:latin typeface="微软雅黑" panose="020B0503020204020204" pitchFamily="34" charset="-122"/>
                <a:ea typeface="微软雅黑" panose="020B0503020204020204" pitchFamily="34" charset="-122"/>
              </a:rPr>
              <a:t>，简称</a:t>
            </a:r>
            <a:r>
              <a:rPr lang="en-US" altLang="zh-CN" sz="2400" dirty="0">
                <a:solidFill>
                  <a:srgbClr val="C00000"/>
                </a:solidFill>
                <a:latin typeface="微软雅黑" panose="020B0503020204020204" pitchFamily="34" charset="-122"/>
                <a:ea typeface="微软雅黑" panose="020B0503020204020204" pitchFamily="34" charset="-122"/>
              </a:rPr>
              <a:t>PLC</a:t>
            </a:r>
            <a:r>
              <a:rPr lang="zh-CN" altLang="en-US" sz="2400" dirty="0">
                <a:solidFill>
                  <a:srgbClr val="C00000"/>
                </a:solidFill>
                <a:latin typeface="微软雅黑" panose="020B0503020204020204" pitchFamily="34" charset="-122"/>
                <a:ea typeface="微软雅黑" panose="020B0503020204020204" pitchFamily="34" charset="-122"/>
              </a:rPr>
              <a:t>，是指产品从投放市场到被淘汰出市场的全过程，是指产品在市场上的存在时间，其长短受消费者需求变化、汽车产品更新换代的速度等多种因素的影响。</a:t>
            </a:r>
            <a:endParaRPr lang="en-US" altLang="zh-CN" sz="2400" dirty="0">
              <a:solidFill>
                <a:srgbClr val="C00000"/>
              </a:solidFill>
              <a:latin typeface="微软雅黑" panose="020B0503020204020204" pitchFamily="34" charset="-122"/>
              <a:ea typeface="微软雅黑" panose="020B0503020204020204" pitchFamily="34" charset="-122"/>
            </a:endParaRPr>
          </a:p>
          <a:p>
            <a:pPr>
              <a:lnSpc>
                <a:spcPct val="150000"/>
              </a:lnSpc>
            </a:pPr>
            <a:endParaRPr lang="en-US" altLang="zh-CN" sz="2400" dirty="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产品的生命周期可以分为产品的</a:t>
            </a:r>
            <a:r>
              <a:rPr lang="zh-CN" altLang="en-US" sz="2400" dirty="0">
                <a:solidFill>
                  <a:srgbClr val="C00000"/>
                </a:solidFill>
                <a:latin typeface="微软雅黑" panose="020B0503020204020204" pitchFamily="34" charset="-122"/>
                <a:ea typeface="微软雅黑" panose="020B0503020204020204" pitchFamily="34" charset="-122"/>
              </a:rPr>
              <a:t>市场生命周期</a:t>
            </a:r>
            <a:r>
              <a:rPr lang="zh-CN" altLang="en-US" sz="2400" dirty="0">
                <a:latin typeface="微软雅黑" panose="020B0503020204020204" pitchFamily="34" charset="-122"/>
                <a:ea typeface="微软雅黑" panose="020B0503020204020204" pitchFamily="34" charset="-122"/>
              </a:rPr>
              <a:t>和</a:t>
            </a:r>
            <a:r>
              <a:rPr lang="zh-CN" altLang="en-US" sz="2400" dirty="0">
                <a:solidFill>
                  <a:srgbClr val="C00000"/>
                </a:solidFill>
                <a:latin typeface="微软雅黑" panose="020B0503020204020204" pitchFamily="34" charset="-122"/>
                <a:ea typeface="微软雅黑" panose="020B0503020204020204" pitchFamily="34" charset="-122"/>
              </a:rPr>
              <a:t>产品的使用生命周期。</a:t>
            </a:r>
            <a:endParaRPr lang="en-US" altLang="zh-CN" sz="2400" dirty="0">
              <a:solidFill>
                <a:srgbClr val="C00000"/>
              </a:solidFill>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a:t>
            </a:fld>
            <a:endParaRPr lang="en-GB" altLang="en-GB"/>
          </a:p>
        </p:txBody>
      </p:sp>
    </p:spTree>
    <p:extLst>
      <p:ext uri="{BB962C8B-B14F-4D97-AF65-F5344CB8AC3E}">
        <p14:creationId xmlns:p14="http://schemas.microsoft.com/office/powerpoint/2010/main" val="48191473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r>
              <a:rPr lang="en-US" altLang="zh-CN" sz="2400" dirty="0">
                <a:solidFill>
                  <a:srgbClr val="C00000"/>
                </a:solidFill>
                <a:latin typeface="微软雅黑" panose="020B0503020204020204" pitchFamily="34" charset="-122"/>
                <a:ea typeface="微软雅黑" panose="020B0503020204020204" pitchFamily="34" charset="-122"/>
              </a:rPr>
              <a:t>3.</a:t>
            </a:r>
            <a:r>
              <a:rPr lang="zh-CN" altLang="en-US" sz="2400" dirty="0">
                <a:solidFill>
                  <a:srgbClr val="C00000"/>
                </a:solidFill>
                <a:latin typeface="微软雅黑" panose="020B0503020204020204" pitchFamily="34" charset="-122"/>
                <a:ea typeface="微软雅黑" panose="020B0503020204020204" pitchFamily="34" charset="-122"/>
              </a:rPr>
              <a:t>多重品牌策略</a:t>
            </a:r>
            <a:r>
              <a:rPr lang="en-US" altLang="zh-CN" sz="2400" dirty="0">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指企业在同类产品中同时使用两种或两种以上品牌</a:t>
            </a:r>
            <a:r>
              <a:rPr lang="en-US" altLang="zh-CN" sz="2400" dirty="0">
                <a:latin typeface="微软雅黑" panose="020B0503020204020204" pitchFamily="34" charset="-122"/>
                <a:ea typeface="微软雅黑" panose="020B0503020204020204" pitchFamily="34" charset="-122"/>
              </a:rPr>
              <a:t>.</a:t>
            </a:r>
          </a:p>
          <a:p>
            <a:r>
              <a:rPr lang="zh-CN" altLang="en-US" sz="2200" dirty="0">
                <a:latin typeface="微软雅黑" panose="020B0503020204020204" pitchFamily="34" charset="-122"/>
                <a:ea typeface="微软雅黑" panose="020B0503020204020204" pitchFamily="34" charset="-122"/>
              </a:rPr>
              <a:t>这种策略可以给企业带来几方面的</a:t>
            </a:r>
            <a:r>
              <a:rPr lang="zh-CN" altLang="en-US" sz="2200" dirty="0">
                <a:solidFill>
                  <a:srgbClr val="C00000"/>
                </a:solidFill>
                <a:latin typeface="微软雅黑" panose="020B0503020204020204" pitchFamily="34" charset="-122"/>
                <a:ea typeface="微软雅黑" panose="020B0503020204020204" pitchFamily="34" charset="-122"/>
              </a:rPr>
              <a:t>利益</a:t>
            </a:r>
            <a:r>
              <a:rPr lang="zh-CN" altLang="en-US" sz="2200" dirty="0">
                <a:latin typeface="微软雅黑" panose="020B0503020204020204" pitchFamily="34" charset="-122"/>
                <a:ea typeface="微软雅黑" panose="020B0503020204020204" pitchFamily="34" charset="-122"/>
              </a:rPr>
              <a:t>：</a:t>
            </a:r>
            <a:endParaRPr lang="en-US" altLang="zh-CN" sz="2200" dirty="0">
              <a:latin typeface="微软雅黑" panose="020B0503020204020204" pitchFamily="34" charset="-122"/>
              <a:ea typeface="微软雅黑" panose="020B0503020204020204" pitchFamily="34" charset="-122"/>
            </a:endParaRPr>
          </a:p>
          <a:p>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）可以增加品牌的陈列面积，增加零售商对产品的依赖性。</a:t>
            </a:r>
          </a:p>
          <a:p>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）可以吸引喜好新牌子的消费者。</a:t>
            </a:r>
          </a:p>
          <a:p>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）使组织内部直接产生竞争，有利于提高企业的工作效率和管理准备效率。</a:t>
            </a:r>
          </a:p>
          <a:p>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）可以满足不同的细分市场的需要，为提高总销售量创造条件。</a:t>
            </a:r>
          </a:p>
          <a:p>
            <a:r>
              <a:rPr lang="zh-CN" altLang="en-US" sz="2200" dirty="0">
                <a:latin typeface="微软雅黑" panose="020B0503020204020204" pitchFamily="34" charset="-122"/>
                <a:ea typeface="微软雅黑" panose="020B0503020204020204" pitchFamily="34" charset="-122"/>
              </a:rPr>
              <a:t>其存在的</a:t>
            </a:r>
            <a:r>
              <a:rPr lang="zh-CN" altLang="en-US" sz="2200" dirty="0">
                <a:solidFill>
                  <a:srgbClr val="C00000"/>
                </a:solidFill>
                <a:latin typeface="微软雅黑" panose="020B0503020204020204" pitchFamily="34" charset="-122"/>
                <a:ea typeface="微软雅黑" panose="020B0503020204020204" pitchFamily="34" charset="-122"/>
              </a:rPr>
              <a:t>风险</a:t>
            </a:r>
            <a:r>
              <a:rPr lang="zh-CN" altLang="en-US" sz="2200" dirty="0">
                <a:latin typeface="微软雅黑" panose="020B0503020204020204" pitchFamily="34" charset="-122"/>
                <a:ea typeface="微软雅黑" panose="020B0503020204020204" pitchFamily="34" charset="-122"/>
              </a:rPr>
              <a:t>为：使用的品牌量过多，导致每种产品的市场份额很小，使企业资源分散，而不能集中到少数几个获利水平较高的品牌上。</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40</a:t>
            </a:fld>
            <a:endParaRPr lang="en-GB" altLang="en-GB"/>
          </a:p>
        </p:txBody>
      </p:sp>
    </p:spTree>
    <p:extLst>
      <p:ext uri="{BB962C8B-B14F-4D97-AF65-F5344CB8AC3E}">
        <p14:creationId xmlns:p14="http://schemas.microsoft.com/office/powerpoint/2010/main" val="2475512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pPr lvl="0"/>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品牌延伸策略</a:t>
            </a:r>
          </a:p>
          <a:p>
            <a:pPr lvl="0"/>
            <a:r>
              <a:rPr lang="zh-CN" altLang="en-US" sz="2400" dirty="0">
                <a:solidFill>
                  <a:srgbClr val="C00000"/>
                </a:solidFill>
                <a:latin typeface="微软雅黑" panose="020B0503020204020204" pitchFamily="34" charset="-122"/>
                <a:ea typeface="微软雅黑" panose="020B0503020204020204" pitchFamily="34" charset="-122"/>
              </a:rPr>
              <a:t>品牌延伸是指企业利用其成功品牌的声誉来推出改进产品或新产品。</a:t>
            </a:r>
            <a:r>
              <a:rPr lang="zh-CN" altLang="en-US" sz="2400" dirty="0">
                <a:latin typeface="微软雅黑" panose="020B0503020204020204" pitchFamily="34" charset="-122"/>
                <a:ea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endParaRPr>
          </a:p>
          <a:p>
            <a:pPr lvl="0"/>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）纵向延伸。</a:t>
            </a:r>
            <a:endParaRPr lang="en-US" altLang="zh-CN" sz="2400" dirty="0">
              <a:latin typeface="微软雅黑" panose="020B0503020204020204" pitchFamily="34" charset="-122"/>
              <a:ea typeface="微软雅黑" panose="020B0503020204020204" pitchFamily="34" charset="-122"/>
            </a:endParaRPr>
          </a:p>
          <a:p>
            <a:pPr lvl="0"/>
            <a:r>
              <a:rPr lang="zh-CN" altLang="en-US" sz="2400" dirty="0">
                <a:latin typeface="微软雅黑" panose="020B0503020204020204" pitchFamily="34" charset="-122"/>
                <a:ea typeface="微软雅黑" panose="020B0503020204020204" pitchFamily="34" charset="-122"/>
              </a:rPr>
              <a:t>企业先推出某一品牌，成功后，又推出新的经过改进的该品牌产品；接着，再推出更新的该品牌产品。</a:t>
            </a:r>
          </a:p>
          <a:p>
            <a:pPr lvl="0"/>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）横向延伸。</a:t>
            </a:r>
            <a:endParaRPr lang="en-US" altLang="zh-CN" sz="2400" dirty="0">
              <a:latin typeface="微软雅黑" panose="020B0503020204020204" pitchFamily="34" charset="-122"/>
              <a:ea typeface="微软雅黑" panose="020B0503020204020204" pitchFamily="34" charset="-122"/>
            </a:endParaRPr>
          </a:p>
          <a:p>
            <a:pPr lvl="0"/>
            <a:r>
              <a:rPr lang="zh-CN" altLang="en-US" sz="2400" dirty="0">
                <a:latin typeface="微软雅黑" panose="020B0503020204020204" pitchFamily="34" charset="-122"/>
                <a:ea typeface="微软雅黑" panose="020B0503020204020204" pitchFamily="34" charset="-122"/>
              </a:rPr>
              <a:t>把成功的品牌用于新开发的不同产品。例如，海尔公司先后向市场推出冰箱、空调、电视机、电脑、手机等产品。</a:t>
            </a:r>
          </a:p>
          <a:p>
            <a:pPr lvl="0"/>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41</a:t>
            </a:fld>
            <a:endParaRPr lang="en-GB" altLang="en-GB"/>
          </a:p>
        </p:txBody>
      </p:sp>
    </p:spTree>
    <p:extLst>
      <p:ext uri="{BB962C8B-B14F-4D97-AF65-F5344CB8AC3E}">
        <p14:creationId xmlns:p14="http://schemas.microsoft.com/office/powerpoint/2010/main" val="16734549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品牌重新定位策略</a:t>
            </a:r>
            <a:endParaRPr lang="en-US" altLang="zh-CN" sz="2400" dirty="0">
              <a:latin typeface="微软雅黑" panose="020B0503020204020204" pitchFamily="34" charset="-122"/>
              <a:ea typeface="微软雅黑" panose="020B0503020204020204" pitchFamily="34" charset="-122"/>
            </a:endParaRPr>
          </a:p>
          <a:p>
            <a:pPr lvl="0"/>
            <a:r>
              <a:rPr lang="en-US" altLang="zh-CN" sz="2400" dirty="0">
                <a:solidFill>
                  <a:srgbClr val="C00000"/>
                </a:solidFill>
                <a:latin typeface="微软雅黑" panose="020B0503020204020204" pitchFamily="34" charset="-122"/>
                <a:ea typeface="微软雅黑" panose="020B0503020204020204" pitchFamily="34" charset="-122"/>
              </a:rPr>
              <a:t>6.</a:t>
            </a:r>
            <a:r>
              <a:rPr lang="zh-CN" altLang="en-US" sz="2400" dirty="0">
                <a:solidFill>
                  <a:srgbClr val="C00000"/>
                </a:solidFill>
                <a:latin typeface="微软雅黑" panose="020B0503020204020204" pitchFamily="34" charset="-122"/>
                <a:ea typeface="微软雅黑" panose="020B0503020204020204" pitchFamily="34" charset="-122"/>
              </a:rPr>
              <a:t>品牌防御策略</a:t>
            </a:r>
          </a:p>
          <a:p>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）及时注册商标。</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）在非同类商品中注册同一商标。</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）在同一商品中注册多个商标。</a:t>
            </a:r>
            <a:endParaRPr lang="zh-CN" altLang="en-US" sz="24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42</a:t>
            </a:fld>
            <a:endParaRPr lang="en-GB" altLang="en-GB"/>
          </a:p>
        </p:txBody>
      </p:sp>
    </p:spTree>
    <p:extLst>
      <p:ext uri="{BB962C8B-B14F-4D97-AF65-F5344CB8AC3E}">
        <p14:creationId xmlns:p14="http://schemas.microsoft.com/office/powerpoint/2010/main" val="11138985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28665" y="476672"/>
            <a:ext cx="8019800" cy="5839993"/>
          </a:xfrm>
        </p:spPr>
        <p:txBody>
          <a:bodyPr/>
          <a:lstStyle/>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7.2.2</a:t>
            </a:r>
            <a:r>
              <a:rPr lang="zh-CN" altLang="en-US" sz="2400" dirty="0">
                <a:solidFill>
                  <a:srgbClr val="C00000"/>
                </a:solidFill>
                <a:latin typeface="微软雅黑" panose="020B0503020204020204" pitchFamily="34" charset="-122"/>
                <a:ea typeface="微软雅黑" panose="020B0503020204020204" pitchFamily="34" charset="-122"/>
              </a:rPr>
              <a:t>汽车产品市场生命周期各阶段的特点</a:t>
            </a:r>
          </a:p>
          <a:p>
            <a:pPr marL="0" indent="0">
              <a:lnSpc>
                <a:spcPct val="150000"/>
              </a:lnSpc>
              <a:buNone/>
            </a:pPr>
            <a:r>
              <a:rPr lang="zh-CN" altLang="en-US" sz="2400" dirty="0">
                <a:latin typeface="微软雅黑" panose="020B0503020204020204" pitchFamily="34" charset="-122"/>
                <a:ea typeface="微软雅黑" panose="020B0503020204020204" pitchFamily="34" charset="-122"/>
              </a:rPr>
              <a:t>汽车产品市场生命由于受到市场诸多因素的影响，生命周期内，其销售量和利润额并非是一条直线，不同的时期或阶段有着不同的销量和利润，典型的产品市场生命周期包括</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个阶段，即</a:t>
            </a:r>
            <a:r>
              <a:rPr lang="zh-CN" altLang="en-US" sz="2400" dirty="0">
                <a:solidFill>
                  <a:srgbClr val="C00000"/>
                </a:solidFill>
                <a:latin typeface="微软雅黑" panose="020B0503020204020204" pitchFamily="34" charset="-122"/>
                <a:ea typeface="微软雅黑" panose="020B0503020204020204" pitchFamily="34" charset="-122"/>
              </a:rPr>
              <a:t>导入期、成长期、成熟期和衰退期</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5</a:t>
            </a:fld>
            <a:endParaRPr lang="en-GB" altLang="en-GB"/>
          </a:p>
        </p:txBody>
      </p:sp>
      <p:pic>
        <p:nvPicPr>
          <p:cNvPr id="6" name="Picture 4" descr="图10－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95513" y="3216275"/>
            <a:ext cx="5932749" cy="3100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3874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8664" y="977901"/>
            <a:ext cx="8034337" cy="5338764"/>
          </a:xfrm>
        </p:spPr>
        <p:txBody>
          <a:bodyPr/>
          <a:lstStyle/>
          <a:p>
            <a:pPr marL="0" indent="0">
              <a:lnSpc>
                <a:spcPct val="120000"/>
              </a:lnSpc>
              <a:buNone/>
            </a:pPr>
            <a:r>
              <a:rPr lang="zh-CN" altLang="en-US" sz="2400" dirty="0">
                <a:latin typeface="微软雅黑" panose="020B0503020204020204" pitchFamily="34" charset="-122"/>
                <a:ea typeface="微软雅黑" panose="020B0503020204020204" pitchFamily="34" charset="-122"/>
              </a:rPr>
              <a:t>（一）投入期</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产品还不够完善；产量低、生产成本高；有效的分销渠道尚未建立；促销费用高；竞争者少。 </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（二）成长期</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产品基本定型；规模扩大，成本降低，销量快速增长，渠道畅通；同时，竞争对手不断增多。</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（三）成熟期</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销售量达到最高且稳定下来，竞争最激烈。</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（四）衰退期</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销售量下降，竞争对手减少；企业营销投入降低。</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6</a:t>
            </a:fld>
            <a:endParaRPr lang="en-GB" altLang="en-GB"/>
          </a:p>
        </p:txBody>
      </p:sp>
    </p:spTree>
    <p:extLst>
      <p:ext uri="{BB962C8B-B14F-4D97-AF65-F5344CB8AC3E}">
        <p14:creationId xmlns:p14="http://schemas.microsoft.com/office/powerpoint/2010/main" val="3005714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8664" y="620688"/>
            <a:ext cx="8034337" cy="5695977"/>
          </a:xfrm>
        </p:spPr>
        <p:txBody>
          <a:bodyPr/>
          <a:lstStyle/>
          <a:p>
            <a:r>
              <a:rPr lang="zh-CN" altLang="en-US" sz="2400" dirty="0">
                <a:latin typeface="微软雅黑" panose="020B0503020204020204" pitchFamily="34" charset="-122"/>
                <a:ea typeface="微软雅黑" panose="020B0503020204020204" pitchFamily="34" charset="-122"/>
              </a:rPr>
              <a:t>产品生命周期的非典型形态 </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7</a:t>
            </a:fld>
            <a:endParaRPr lang="en-GB" altLang="en-GB"/>
          </a:p>
        </p:txBody>
      </p:sp>
      <p:pic>
        <p:nvPicPr>
          <p:cNvPr id="5" name="Picture 4" descr="图10－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08632" y="1091357"/>
            <a:ext cx="5981693" cy="231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7"/>
          <p:cNvSpPr txBox="1">
            <a:spLocks noChangeArrowheads="1"/>
          </p:cNvSpPr>
          <p:nvPr/>
        </p:nvSpPr>
        <p:spPr bwMode="auto">
          <a:xfrm>
            <a:off x="1211442" y="3318081"/>
            <a:ext cx="38880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b="1" dirty="0">
                <a:solidFill>
                  <a:schemeClr val="tx1">
                    <a:lumMod val="50000"/>
                  </a:schemeClr>
                </a:solidFill>
                <a:ea typeface="楷体_GB2312" pitchFamily="49" charset="-122"/>
              </a:rPr>
              <a:t>（一）产品生命周期的循环形态</a:t>
            </a:r>
          </a:p>
        </p:txBody>
      </p:sp>
      <p:sp>
        <p:nvSpPr>
          <p:cNvPr id="7" name="Text Box 8"/>
          <p:cNvSpPr txBox="1">
            <a:spLocks noChangeArrowheads="1"/>
          </p:cNvSpPr>
          <p:nvPr/>
        </p:nvSpPr>
        <p:spPr bwMode="auto">
          <a:xfrm>
            <a:off x="5091318" y="3318081"/>
            <a:ext cx="386882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b="1" dirty="0">
                <a:solidFill>
                  <a:schemeClr val="tx1">
                    <a:lumMod val="50000"/>
                  </a:schemeClr>
                </a:solidFill>
                <a:ea typeface="楷体_GB2312" pitchFamily="49" charset="-122"/>
              </a:rPr>
              <a:t>（二）产品生命周期的扇形形态</a:t>
            </a:r>
          </a:p>
        </p:txBody>
      </p:sp>
      <p:pic>
        <p:nvPicPr>
          <p:cNvPr id="8" name="Picture 5" descr="图10－3"/>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37089" y="4238068"/>
            <a:ext cx="7817485" cy="1756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9"/>
          <p:cNvSpPr txBox="1">
            <a:spLocks noChangeArrowheads="1"/>
          </p:cNvSpPr>
          <p:nvPr/>
        </p:nvSpPr>
        <p:spPr bwMode="auto">
          <a:xfrm>
            <a:off x="3155460" y="5994170"/>
            <a:ext cx="40322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b="1" dirty="0">
                <a:solidFill>
                  <a:schemeClr val="tx1">
                    <a:lumMod val="50000"/>
                  </a:schemeClr>
                </a:solidFill>
                <a:ea typeface="楷体_GB2312" pitchFamily="49" charset="-122"/>
              </a:rPr>
              <a:t>（三）产品生命周期的其他形态</a:t>
            </a:r>
          </a:p>
        </p:txBody>
      </p:sp>
    </p:spTree>
    <p:extLst>
      <p:ext uri="{BB962C8B-B14F-4D97-AF65-F5344CB8AC3E}">
        <p14:creationId xmlns:p14="http://schemas.microsoft.com/office/powerpoint/2010/main" val="1237560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a:xfrm>
            <a:off x="728664" y="116632"/>
            <a:ext cx="8094417" cy="6200033"/>
          </a:xfrm>
        </p:spPr>
        <p:txBody>
          <a:bodyPr/>
          <a:lstStyle/>
          <a:p>
            <a:pPr>
              <a:lnSpc>
                <a:spcPct val="150000"/>
              </a:lnSpc>
            </a:pPr>
            <a:r>
              <a:rPr lang="en-US" altLang="zh-CN" sz="2400" dirty="0">
                <a:solidFill>
                  <a:srgbClr val="C00000"/>
                </a:solidFill>
                <a:latin typeface="微软雅黑" panose="020B0503020204020204" pitchFamily="34" charset="-122"/>
                <a:ea typeface="微软雅黑" panose="020B0503020204020204" pitchFamily="34" charset="-122"/>
              </a:rPr>
              <a:t>7.2.3</a:t>
            </a:r>
            <a:r>
              <a:rPr lang="zh-CN" altLang="en-US" sz="2400" dirty="0">
                <a:solidFill>
                  <a:srgbClr val="C00000"/>
                </a:solidFill>
                <a:latin typeface="微软雅黑" panose="020B0503020204020204" pitchFamily="34" charset="-122"/>
                <a:ea typeface="微软雅黑" panose="020B0503020204020204" pitchFamily="34" charset="-122"/>
              </a:rPr>
              <a:t>汽车产品市场生命周期各阶段的营销策略</a:t>
            </a:r>
          </a:p>
          <a:p>
            <a:pPr>
              <a:lnSpc>
                <a:spcPct val="150000"/>
              </a:lnSpc>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导入期的汽车营销策略</a:t>
            </a:r>
            <a:endParaRPr lang="en-US" altLang="zh-CN" sz="2400" dirty="0">
              <a:latin typeface="微软雅黑" panose="020B0503020204020204" pitchFamily="34" charset="-122"/>
              <a:ea typeface="微软雅黑" panose="020B0503020204020204" pitchFamily="34" charset="-122"/>
            </a:endParaRPr>
          </a:p>
          <a:p>
            <a:pPr marL="170235" lvl="1" indent="0">
              <a:lnSpc>
                <a:spcPct val="150000"/>
              </a:lnSpc>
              <a:buNone/>
            </a:pPr>
            <a:r>
              <a:rPr lang="zh-CN" altLang="en-US" sz="2400" dirty="0">
                <a:latin typeface="微软雅黑" panose="020B0503020204020204" pitchFamily="34" charset="-122"/>
                <a:ea typeface="微软雅黑" panose="020B0503020204020204" pitchFamily="34" charset="-122"/>
              </a:rPr>
              <a:t>进入导入期的产品的市场特点是：产品销量少，促销费用高，制造成本高，销售利润常常很低甚至为负值</a:t>
            </a:r>
          </a:p>
          <a:p>
            <a:endParaRPr lang="zh-CN" altLang="en-US" dirty="0">
              <a:latin typeface="微软雅黑" panose="020B0503020204020204" pitchFamily="34" charset="-122"/>
              <a:ea typeface="微软雅黑" panose="020B0503020204020204" pitchFamily="34" charset="-122"/>
            </a:endParaRP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8</a:t>
            </a:fld>
            <a:endParaRPr lang="en-GB" altLang="en-GB"/>
          </a:p>
        </p:txBody>
      </p:sp>
      <p:pic>
        <p:nvPicPr>
          <p:cNvPr id="5" name="图片 4"/>
          <p:cNvPicPr>
            <a:picLocks noChangeAspect="1"/>
          </p:cNvPicPr>
          <p:nvPr/>
        </p:nvPicPr>
        <p:blipFill>
          <a:blip r:embed="rId2"/>
          <a:stretch>
            <a:fillRect/>
          </a:stretch>
        </p:blipFill>
        <p:spPr>
          <a:xfrm>
            <a:off x="993845" y="2639170"/>
            <a:ext cx="7560841" cy="2157982"/>
          </a:xfrm>
          <a:prstGeom prst="rect">
            <a:avLst/>
          </a:prstGeom>
        </p:spPr>
      </p:pic>
      <p:sp>
        <p:nvSpPr>
          <p:cNvPr id="6" name="内容占位符 2"/>
          <p:cNvSpPr txBox="1">
            <a:spLocks/>
          </p:cNvSpPr>
          <p:nvPr/>
        </p:nvSpPr>
        <p:spPr bwMode="auto">
          <a:xfrm>
            <a:off x="721001" y="4941168"/>
            <a:ext cx="8102080" cy="5335937"/>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a:lstStyle>
          <a:p>
            <a:pPr marL="0" indent="0">
              <a:lnSpc>
                <a:spcPct val="150000"/>
              </a:lnSpc>
              <a:buNone/>
            </a:pPr>
            <a:r>
              <a:rPr lang="zh-CN" altLang="en-US" sz="2400" kern="0" dirty="0">
                <a:solidFill>
                  <a:srgbClr val="C00000"/>
                </a:solidFill>
                <a:latin typeface="幼圆" panose="02010509060101010101" pitchFamily="49" charset="-122"/>
                <a:ea typeface="幼圆" panose="02010509060101010101" pitchFamily="49" charset="-122"/>
              </a:rPr>
              <a:t>思考：每种策略适用于什么样的市场条件？有什么优缺点？什么样的产品在引入期适合采取这种策略？</a:t>
            </a:r>
          </a:p>
          <a:p>
            <a:endParaRPr lang="zh-CN" altLang="en-US" kern="0" dirty="0"/>
          </a:p>
        </p:txBody>
      </p:sp>
    </p:spTree>
    <p:extLst>
      <p:ext uri="{BB962C8B-B14F-4D97-AF65-F5344CB8AC3E}">
        <p14:creationId xmlns:p14="http://schemas.microsoft.com/office/powerpoint/2010/main" val="783635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latin typeface="微软雅黑" panose="020B0503020204020204" pitchFamily="34" charset="-122"/>
              <a:ea typeface="微软雅黑" panose="020B0503020204020204" pitchFamily="34" charset="-122"/>
            </a:endParaRPr>
          </a:p>
        </p:txBody>
      </p:sp>
      <p:sp>
        <p:nvSpPr>
          <p:cNvPr id="3" name="内容占位符 2"/>
          <p:cNvSpPr>
            <a:spLocks noGrp="1"/>
          </p:cNvSpPr>
          <p:nvPr>
            <p:ph idx="1"/>
          </p:nvPr>
        </p:nvSpPr>
        <p:spPr/>
        <p:txBody>
          <a:bodyPr/>
          <a:lstStyle/>
          <a:p>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成长期的汽车营销策略</a:t>
            </a:r>
          </a:p>
          <a:p>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9</a:t>
            </a:fld>
            <a:endParaRPr lang="en-GB" altLang="en-GB"/>
          </a:p>
        </p:txBody>
      </p:sp>
      <p:sp>
        <p:nvSpPr>
          <p:cNvPr id="6" name="AutoShape 4"/>
          <p:cNvSpPr>
            <a:spLocks noChangeArrowheads="1"/>
          </p:cNvSpPr>
          <p:nvPr/>
        </p:nvSpPr>
        <p:spPr bwMode="auto">
          <a:xfrm>
            <a:off x="899592" y="1916832"/>
            <a:ext cx="2736850" cy="720725"/>
          </a:xfrm>
          <a:prstGeom prst="bevel">
            <a:avLst>
              <a:gd name="adj" fmla="val 20704"/>
            </a:avLst>
          </a:prstGeom>
          <a:solidFill>
            <a:srgbClr val="CCCCFF"/>
          </a:solidFill>
          <a:ln>
            <a:noFill/>
          </a:ln>
          <a:effectLst>
            <a:prstShdw prst="shdw17" dist="17961" dir="2700000">
              <a:srgbClr val="CCCC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r>
              <a:rPr lang="zh-CN" altLang="en-US" sz="2800" dirty="0">
                <a:ea typeface="华文新魏" panose="02010800040101010101" pitchFamily="2" charset="-122"/>
              </a:rPr>
              <a:t>改善产品品质</a:t>
            </a:r>
          </a:p>
        </p:txBody>
      </p:sp>
      <p:sp>
        <p:nvSpPr>
          <p:cNvPr id="7" name="AutoShape 5"/>
          <p:cNvSpPr>
            <a:spLocks noChangeArrowheads="1"/>
          </p:cNvSpPr>
          <p:nvPr/>
        </p:nvSpPr>
        <p:spPr bwMode="auto">
          <a:xfrm>
            <a:off x="2844280" y="2708995"/>
            <a:ext cx="2736850" cy="720725"/>
          </a:xfrm>
          <a:prstGeom prst="bevel">
            <a:avLst>
              <a:gd name="adj" fmla="val 20704"/>
            </a:avLst>
          </a:prstGeom>
          <a:solidFill>
            <a:srgbClr val="99CCFF"/>
          </a:solidFill>
          <a:ln>
            <a:noFill/>
          </a:ln>
          <a:effectLst>
            <a:prstShdw prst="shdw17" dist="17961" dir="2700000">
              <a:srgbClr val="99CCFF">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r>
              <a:rPr lang="zh-CN" altLang="en-US" sz="2800" dirty="0">
                <a:ea typeface="华文新魏" panose="02010800040101010101" pitchFamily="2" charset="-122"/>
              </a:rPr>
              <a:t>寻找新的子市场</a:t>
            </a:r>
          </a:p>
        </p:txBody>
      </p:sp>
      <p:sp>
        <p:nvSpPr>
          <p:cNvPr id="8" name="AutoShape 6"/>
          <p:cNvSpPr>
            <a:spLocks noChangeArrowheads="1"/>
          </p:cNvSpPr>
          <p:nvPr/>
        </p:nvSpPr>
        <p:spPr bwMode="auto">
          <a:xfrm>
            <a:off x="5148064" y="4293319"/>
            <a:ext cx="3197197" cy="720725"/>
          </a:xfrm>
          <a:prstGeom prst="bevel">
            <a:avLst>
              <a:gd name="adj" fmla="val 20704"/>
            </a:avLst>
          </a:prstGeom>
          <a:solidFill>
            <a:srgbClr val="FFFFCC"/>
          </a:solidFill>
          <a:ln>
            <a:noFill/>
          </a:ln>
          <a:effectLst>
            <a:prstShdw prst="shdw17" dist="17961" dir="2700000">
              <a:srgbClr val="FFFFCC">
                <a:gamma/>
                <a:shade val="60000"/>
                <a:invGamma/>
              </a:srgb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r>
              <a:rPr lang="zh-CN" altLang="en-US" sz="2800" dirty="0">
                <a:ea typeface="华文新魏" panose="02010800040101010101" pitchFamily="2" charset="-122"/>
              </a:rPr>
              <a:t>改变广告宣传的重点</a:t>
            </a:r>
          </a:p>
        </p:txBody>
      </p:sp>
      <p:sp>
        <p:nvSpPr>
          <p:cNvPr id="9" name="AutoShape 7"/>
          <p:cNvSpPr>
            <a:spLocks noChangeArrowheads="1"/>
          </p:cNvSpPr>
          <p:nvPr/>
        </p:nvSpPr>
        <p:spPr bwMode="auto">
          <a:xfrm>
            <a:off x="4212705" y="3501157"/>
            <a:ext cx="2736850" cy="720725"/>
          </a:xfrm>
          <a:prstGeom prst="bevel">
            <a:avLst>
              <a:gd name="adj" fmla="val 20704"/>
            </a:avLst>
          </a:prstGeom>
          <a:solidFill>
            <a:schemeClr val="bg2"/>
          </a:solidFill>
          <a:ln>
            <a:noFill/>
          </a:ln>
          <a:effectLst>
            <a:prstShdw prst="shdw17" dist="17961" dir="2700000">
              <a:schemeClr val="bg2">
                <a:gamma/>
                <a:shade val="60000"/>
                <a:invGamma/>
              </a:schemeClr>
            </a:prstShdw>
          </a:effectLst>
          <a:extLst>
            <a:ext uri="{91240B29-F687-4F45-9708-019B960494DF}">
              <a14:hiddenLine xmlns:a14="http://schemas.microsoft.com/office/drawing/2010/main" w="9525">
                <a:solidFill>
                  <a:schemeClr val="tx1"/>
                </a:solidFill>
                <a:miter lim="800000"/>
                <a:headEnd/>
                <a:tailEnd/>
              </a14:hiddenLine>
            </a:ext>
          </a:extLst>
        </p:spPr>
        <p:txBody>
          <a:bodyPr wrap="none" anchor="ctr"/>
          <a:lstStyle/>
          <a:p>
            <a:pPr algn="ctr"/>
            <a:r>
              <a:rPr lang="zh-CN" altLang="en-US" sz="2800" dirty="0">
                <a:ea typeface="华文新魏" panose="02010800040101010101" pitchFamily="2" charset="-122"/>
              </a:rPr>
              <a:t>降价策略</a:t>
            </a:r>
          </a:p>
        </p:txBody>
      </p:sp>
    </p:spTree>
    <p:extLst>
      <p:ext uri="{BB962C8B-B14F-4D97-AF65-F5344CB8AC3E}">
        <p14:creationId xmlns:p14="http://schemas.microsoft.com/office/powerpoint/2010/main" val="1313975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Lst>
  </p:timing>
</p:sld>
</file>

<file path=ppt/theme/theme1.xml><?xml version="1.0" encoding="utf-8"?>
<a:theme xmlns:a="http://schemas.openxmlformats.org/drawingml/2006/main" name="blank">
  <a:themeElements>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fontScheme name="SYSWIN-严谨">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841</TotalTime>
  <Words>2848</Words>
  <Application>Microsoft Office PowerPoint</Application>
  <PresentationFormat>全屏显示(4:3)</PresentationFormat>
  <Paragraphs>351</Paragraphs>
  <Slides>42</Slides>
  <Notes>4</Notes>
  <HiddenSlides>0</HiddenSlides>
  <MMClips>0</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1</vt:i4>
      </vt:variant>
      <vt:variant>
        <vt:lpstr>幻灯片标题</vt:lpstr>
      </vt:variant>
      <vt:variant>
        <vt:i4>42</vt:i4>
      </vt:variant>
    </vt:vector>
  </HeadingPairs>
  <TitlesOfParts>
    <vt:vector size="59" baseType="lpstr">
      <vt:lpstr>方正大标宋简体</vt:lpstr>
      <vt:lpstr>方正大黑简体</vt:lpstr>
      <vt:lpstr>华文细黑</vt:lpstr>
      <vt:lpstr>微软雅黑</vt:lpstr>
      <vt:lpstr>幼圆</vt:lpstr>
      <vt:lpstr>Arial</vt:lpstr>
      <vt:lpstr>Baskerville Old Face</vt:lpstr>
      <vt:lpstr>Bauhaus 93</vt:lpstr>
      <vt:lpstr>Bell MT</vt:lpstr>
      <vt:lpstr>Bodoni MT Black</vt:lpstr>
      <vt:lpstr>Calibri</vt:lpstr>
      <vt:lpstr>Impact</vt:lpstr>
      <vt:lpstr>Times New Roman</vt:lpstr>
      <vt:lpstr>Verdana</vt:lpstr>
      <vt:lpstr>Wingdings</vt:lpstr>
      <vt:lpstr>blank</vt:lpstr>
      <vt:lpstr>Equation</vt:lpstr>
      <vt:lpstr>7.1  汽车产品的整体概念</vt:lpstr>
      <vt:lpstr>PowerPoint 演示文稿</vt:lpstr>
      <vt:lpstr>PowerPoint 演示文稿</vt:lpstr>
      <vt:lpstr>7.2  汽车产品生命周期理论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产品生命周期各阶段的营销目标及策略 </vt:lpstr>
      <vt:lpstr>PowerPoint 演示文稿</vt:lpstr>
      <vt:lpstr>PowerPoint 演示文稿</vt:lpstr>
      <vt:lpstr>PowerPoint 演示文稿</vt:lpstr>
      <vt:lpstr>PowerPoint 演示文稿</vt:lpstr>
      <vt:lpstr>新产品购买决策过程 </vt:lpstr>
      <vt:lpstr>PowerPoint 演示文稿</vt:lpstr>
      <vt:lpstr>PowerPoint 演示文稿</vt:lpstr>
      <vt:lpstr>PowerPoint 演示文稿</vt:lpstr>
      <vt:lpstr>7.3  汽车产品组合策略</vt:lpstr>
      <vt:lpstr>PowerPoint 演示文稿</vt:lpstr>
      <vt:lpstr>PowerPoint 演示文稿</vt:lpstr>
      <vt:lpstr>PowerPoint 演示文稿</vt:lpstr>
      <vt:lpstr>PowerPoint 演示文稿</vt:lpstr>
      <vt:lpstr>PowerPoint 演示文稿</vt:lpstr>
      <vt:lpstr>7.4  汽车品牌策略</vt:lpstr>
      <vt:lpstr>PowerPoint 演示文稿</vt:lpstr>
      <vt:lpstr>PowerPoint 演示文稿</vt:lpstr>
      <vt:lpstr>品牌命名的常用方法</vt:lpstr>
      <vt:lpstr>品牌设计原则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lilei</dc:creator>
  <cp:lastModifiedBy>li lei</cp:lastModifiedBy>
  <cp:revision>164</cp:revision>
  <dcterms:created xsi:type="dcterms:W3CDTF">2018-03-08T02:05:52Z</dcterms:created>
  <dcterms:modified xsi:type="dcterms:W3CDTF">2022-04-13T01:51:35Z</dcterms:modified>
</cp:coreProperties>
</file>